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4"/>
  </p:notesMasterIdLst>
  <p:sldIdLst>
    <p:sldId id="256" r:id="rId2"/>
    <p:sldId id="313" r:id="rId3"/>
    <p:sldId id="327" r:id="rId4"/>
    <p:sldId id="319" r:id="rId5"/>
    <p:sldId id="291" r:id="rId6"/>
    <p:sldId id="329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9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902030302020204" pitchFamily="66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/>
    <p:restoredTop sz="91408"/>
  </p:normalViewPr>
  <p:slideViewPr>
    <p:cSldViewPr snapToGrid="0">
      <p:cViewPr varScale="1">
        <p:scale>
          <a:sx n="73" d="100"/>
          <a:sy n="73" d="100"/>
        </p:scale>
        <p:origin x="14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0EE13F1A-8A24-654F-9D79-8E03004B7DA4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9312FF7F-124D-754C-B310-07372117DB0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8106A0DD-E58F-0E4A-BC2B-411C761D459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BE3BDF4F-FD32-7D4F-A724-45AD7949A2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8" name="Google Shape;7;n">
            <a:extLst>
              <a:ext uri="{FF2B5EF4-FFF2-40B4-BE49-F238E27FC236}">
                <a16:creationId xmlns:a16="http://schemas.microsoft.com/office/drawing/2014/main" id="{08A9E7E9-2518-1B43-BCE0-0247D36993C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Google Shape;8;n">
            <a:extLst>
              <a:ext uri="{FF2B5EF4-FFF2-40B4-BE49-F238E27FC236}">
                <a16:creationId xmlns:a16="http://schemas.microsoft.com/office/drawing/2014/main" id="{E45666E7-DB8E-F648-B43D-5E90F296476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6EB9650-8343-CA47-B9FA-B0E82FA6A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160;p1:notes">
            <a:extLst>
              <a:ext uri="{FF2B5EF4-FFF2-40B4-BE49-F238E27FC236}">
                <a16:creationId xmlns:a16="http://schemas.microsoft.com/office/drawing/2014/main" id="{97841BFE-96AB-8143-BBC2-1336AF918C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Google Shape;161;p1:notes">
            <a:extLst>
              <a:ext uri="{FF2B5EF4-FFF2-40B4-BE49-F238E27FC236}">
                <a16:creationId xmlns:a16="http://schemas.microsoft.com/office/drawing/2014/main" id="{509E6BC7-5B90-624B-8932-380D3117A0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66;p2:notes">
            <a:extLst>
              <a:ext uri="{FF2B5EF4-FFF2-40B4-BE49-F238E27FC236}">
                <a16:creationId xmlns:a16="http://schemas.microsoft.com/office/drawing/2014/main" id="{064180F6-7410-0E49-B92B-036A8FA385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6" name="Google Shape;167;p2:notes">
            <a:extLst>
              <a:ext uri="{FF2B5EF4-FFF2-40B4-BE49-F238E27FC236}">
                <a16:creationId xmlns:a16="http://schemas.microsoft.com/office/drawing/2014/main" id="{1B7A88DD-F5ED-A54E-BB05-23DAAE044F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459;p45:notes">
            <a:extLst>
              <a:ext uri="{FF2B5EF4-FFF2-40B4-BE49-F238E27FC236}">
                <a16:creationId xmlns:a16="http://schemas.microsoft.com/office/drawing/2014/main" id="{5D468606-5DA3-A34E-9FCA-421959C5F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8674" name="Google Shape;460;p45:notes">
            <a:extLst>
              <a:ext uri="{FF2B5EF4-FFF2-40B4-BE49-F238E27FC236}">
                <a16:creationId xmlns:a16="http://schemas.microsoft.com/office/drawing/2014/main" id="{28C39048-6AC1-EA46-A2F0-E1499F4371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8E3BD331-F2B2-D84F-9C4B-9D198E2665C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DDFFC294-2A7A-B149-A23C-B5998E8DFC9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B9A74914-1203-E04B-8631-63DE16E2055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8F50-2909-1E40-8389-BDFC925A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3639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74CD3661-A886-8E43-A154-9D4988467053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E26F91DB-AA6D-B341-BFFE-BE7B81DD757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1E90F74E-BC80-E74F-BFF6-FC25FA83F52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ECF52-C570-1B40-84C5-B7ABA43E9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6931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E0D04388-4802-324A-96A9-8E323B2B115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AF8361D4-3526-1E4D-B858-AB9147EC5E3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97CE9DB2-D758-804C-BAB4-7ED4F8B579F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E5AA-959F-6D45-9400-91BC32EF2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2261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453A4A50-DB05-CD4D-BC4A-17B3D9C0065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C91F14B3-0203-5948-A308-3FB6A7C0E4F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E9C6F06B-D1D5-AD47-80D6-527FBDC9156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610F-059B-6443-8110-F3B815518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62938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81F12319-CA2B-624B-BC90-6559AF54E01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702446AF-E719-394D-BD10-C48E17F24F6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4;p1">
            <a:extLst>
              <a:ext uri="{FF2B5EF4-FFF2-40B4-BE49-F238E27FC236}">
                <a16:creationId xmlns:a16="http://schemas.microsoft.com/office/drawing/2014/main" id="{2A5889F6-0D0E-5C4F-A5EF-A08B60051C2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F81-40CF-4A42-BE0A-EB8EAC049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7571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EB2872C5-6DA1-A44C-A802-CCB1675489B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68A090C-409F-224A-A7C0-D164677B36C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Google Shape;14;p1">
            <a:extLst>
              <a:ext uri="{FF2B5EF4-FFF2-40B4-BE49-F238E27FC236}">
                <a16:creationId xmlns:a16="http://schemas.microsoft.com/office/drawing/2014/main" id="{46238354-3D75-EC4F-8417-FBB1EA9C22C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CE65-AAE1-8C49-AF9A-C5E99CF2B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13395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12;p1">
            <a:extLst>
              <a:ext uri="{FF2B5EF4-FFF2-40B4-BE49-F238E27FC236}">
                <a16:creationId xmlns:a16="http://schemas.microsoft.com/office/drawing/2014/main" id="{BA7D1669-6BD0-CD4A-8483-A85C90BBBD7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3;p1">
            <a:extLst>
              <a:ext uri="{FF2B5EF4-FFF2-40B4-BE49-F238E27FC236}">
                <a16:creationId xmlns:a16="http://schemas.microsoft.com/office/drawing/2014/main" id="{61982426-4676-7247-A49E-0B11900E93E1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4;p1">
            <a:extLst>
              <a:ext uri="{FF2B5EF4-FFF2-40B4-BE49-F238E27FC236}">
                <a16:creationId xmlns:a16="http://schemas.microsoft.com/office/drawing/2014/main" id="{9AA29322-A9E2-B443-A58F-2B6783431EB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F0DA-2ADF-1142-A324-B1F9BA36D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62514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1BFC4001-B1E2-1C46-B343-E24B8C2BB8BB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47DC4798-F59D-AD46-8173-D2745B11AC7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4;p1">
            <a:extLst>
              <a:ext uri="{FF2B5EF4-FFF2-40B4-BE49-F238E27FC236}">
                <a16:creationId xmlns:a16="http://schemas.microsoft.com/office/drawing/2014/main" id="{DC7FC3DB-DE33-4940-A555-1EF319F09B5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EB2D-03B1-C448-921E-29D245157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1665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95D244CE-1C32-9F46-8A00-7469FE7FC6E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BB1CED8A-03F6-ED4E-BD67-C54032DEC22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4;p1">
            <a:extLst>
              <a:ext uri="{FF2B5EF4-FFF2-40B4-BE49-F238E27FC236}">
                <a16:creationId xmlns:a16="http://schemas.microsoft.com/office/drawing/2014/main" id="{18FFF32B-7C91-5848-8746-047AB58AC25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95B8-D0FA-2A4A-B0A1-F59889DA8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2289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B3E2D091-CE31-3F46-A234-AB4AD948F71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F5F64A7B-C0AF-C045-A2E7-C80BE23F895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DE034441-4487-7E4C-8ACB-AB889E627F3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357B-EA29-5640-8879-4F9D2E566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824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B9BD5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>
            <a:extLst>
              <a:ext uri="{FF2B5EF4-FFF2-40B4-BE49-F238E27FC236}">
                <a16:creationId xmlns:a16="http://schemas.microsoft.com/office/drawing/2014/main" id="{7B4CE1F6-5A22-724D-A808-4C6B10259F0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>
            <a:extLst>
              <a:ext uri="{FF2B5EF4-FFF2-40B4-BE49-F238E27FC236}">
                <a16:creationId xmlns:a16="http://schemas.microsoft.com/office/drawing/2014/main" id="{87358521-B168-F548-A4C0-33C138AC3D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>
            <a:extLst>
              <a:ext uri="{FF2B5EF4-FFF2-40B4-BE49-F238E27FC236}">
                <a16:creationId xmlns:a16="http://schemas.microsoft.com/office/drawing/2014/main" id="{F2A16A6B-A218-6A4E-B62D-B02684F91B64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Google Shape;13;p1">
            <a:extLst>
              <a:ext uri="{FF2B5EF4-FFF2-40B4-BE49-F238E27FC236}">
                <a16:creationId xmlns:a16="http://schemas.microsoft.com/office/drawing/2014/main" id="{A16BCB96-AC93-6943-B674-FB82F099CF6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Google Shape;14;p1">
            <a:extLst>
              <a:ext uri="{FF2B5EF4-FFF2-40B4-BE49-F238E27FC236}">
                <a16:creationId xmlns:a16="http://schemas.microsoft.com/office/drawing/2014/main" id="{B93839B5-A3F0-B842-8D22-FE7B4CE9780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B0D97DE-419C-2448-8BFE-9571FDBEB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 advClick="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stle.vhsl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163;p25">
            <a:extLst>
              <a:ext uri="{FF2B5EF4-FFF2-40B4-BE49-F238E27FC236}">
                <a16:creationId xmlns:a16="http://schemas.microsoft.com/office/drawing/2014/main" id="{4791FB83-60EE-154F-8B45-3F361CC7F445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Calibri" panose="020F050202020403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PFOA TRAINING SESSION #2 	</a:t>
            </a:r>
          </a:p>
        </p:txBody>
      </p:sp>
      <p:sp>
        <p:nvSpPr>
          <p:cNvPr id="13314" name="Google Shape;164;p25">
            <a:extLst>
              <a:ext uri="{FF2B5EF4-FFF2-40B4-BE49-F238E27FC236}">
                <a16:creationId xmlns:a16="http://schemas.microsoft.com/office/drawing/2014/main" id="{D0A36B7B-96B1-AD4B-B630-4D92C52B6E94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2921440"/>
            <a:ext cx="9144000" cy="16557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LIBERTY BAPTIST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July 20, 2021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7:00 PM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1041400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3. K’S GROUNDED, ATTEMPTED OSK IS TOUCHED BY K-10 AT K-45 AND GOES OOB. GAME CLOCK STARTS WHEN K-10 TOUCHES BALL? T/F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rgbClr val="FF0000"/>
                </a:solidFill>
              </a:rPr>
              <a:t>FALSE TOUCHING IN NZ IS FIRST TOUCHING</a:t>
            </a:r>
          </a:p>
          <a:p>
            <a:pPr marL="533400" lvl="1" indent="0">
              <a:buClr>
                <a:schemeClr val="tx1"/>
              </a:buClr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762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4. K IS PENALIZED FOR FREE KICK OOB?  T/F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rgbClr val="00B050"/>
                </a:solidFill>
              </a:rPr>
              <a:t>TRUE, EVEN THOUGH K CAN RECOVER AND POSSESS FK, IT IS A FOUL SINCE FK IS UNTOUCHED BY R.  10-4-2 EXCEPTION AND 6-1-9 B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90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1041400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5. IN THE SECOND QUARTER, A-10 RUNS FOR A FIRST DOWN.  THERE IS A LATE HIT OUT OF BOUNDS.  TIME EXPIRES ON THE PLAY.  THERE WILL BE AN UNTIMED DOWN. T/F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rgbClr val="FF0000"/>
                </a:solidFill>
              </a:rPr>
              <a:t>FALSE, FOUL DID NOT OCCUR DURING THE DOWN IN WHICH TIME EXPIRED.  DEAD BALL FOUL SUCCEEDING SPOT, 2ND HALF KO. 3-3-3 (NO UNTIMED DOWN) AND 3-3-6 (FOUL AFTER TIME EXPIRES – SUCCEEDING SPOT.</a:t>
            </a:r>
            <a:endParaRPr lang="en-US" sz="3600" dirty="0">
              <a:solidFill>
                <a:srgbClr val="FF0000"/>
              </a:solidFill>
            </a:endParaRPr>
          </a:p>
          <a:p>
            <a:pPr marL="76200" indent="0">
              <a:buClr>
                <a:schemeClr val="tx1"/>
              </a:buClr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9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1041400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6. K-10 KICKS A SUCCESSFUL FG AND R-2 ROUGHS THE KICKER.  TIME FOR THE PERIOD EXPIRES ON THE PLAY.  K ELECTS TO TAKE THE RESULT OF THE PLAY AND ADMINISTER PENALTY FROM SUCCEEDING SPOT.  THERE WILL BE AN UNTIMED DOWN? T/F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rgbClr val="FF0000"/>
                </a:solidFill>
              </a:rPr>
              <a:t>FALSE-3-3-4a PENALTY ADMINSTERED ON THE SUCCEEDING KICKOFF.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95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7. A’S BALL, 2ND AND 5 AT THE B 15.  A-10’S PASS IS INTERCEPTED AT THE B -3.  B RETURNS TO THE B-20 WHERE HE FUMBLES.  A-50 RECOVERS AT THE B-22.</a:t>
            </a:r>
          </a:p>
          <a:p>
            <a:pPr marL="533400" lvl="1" indent="0">
              <a:buClr>
                <a:schemeClr val="tx1"/>
              </a:buClr>
              <a:buNone/>
              <a:defRPr/>
            </a:pPr>
            <a:endParaRPr lang="en-US" sz="3600" u="sng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chemeClr val="tx1"/>
                </a:solidFill>
              </a:rPr>
              <a:t>a. A’S BALL 3RD AND 12 AT THE SPOT OF RECOVERY.</a:t>
            </a:r>
          </a:p>
          <a:p>
            <a:pPr lvl="1">
              <a:buClr>
                <a:schemeClr val="tx1"/>
              </a:buClr>
              <a:defRPr/>
            </a:pPr>
            <a:endParaRPr lang="en-US" sz="3600" u="sng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chemeClr val="tx1"/>
                </a:solidFill>
              </a:rPr>
              <a:t>b. A’S BALL 1ST AND 10 AT THE SPOT OF RECOVERY.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00B050"/>
                </a:solidFill>
              </a:rPr>
              <a:t> B IS CORRECT ANSWER, A GETS A NEW SERIES.  5-1-3d  THE LTG NO LONGER EXISTS AFTER THE COP (SINCE THERE IS NO PENALTY)</a:t>
            </a:r>
          </a:p>
          <a:p>
            <a:pPr marL="1016000" lvl="2" indent="0">
              <a:buClr>
                <a:schemeClr val="tx1"/>
              </a:buClr>
              <a:buNone/>
              <a:defRPr/>
            </a:pPr>
            <a:endParaRPr lang="en-US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837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7.a. </a:t>
            </a:r>
            <a:r>
              <a:rPr lang="en-US" sz="4000" u="sng" dirty="0">
                <a:solidFill>
                  <a:schemeClr val="tx1"/>
                </a:solidFill>
              </a:rPr>
              <a:t>WHEN DOES THE GAME CLOCK START?  RFP?  SNAP?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00B050"/>
                </a:solidFill>
              </a:rPr>
              <a:t>A 1/10 NEW SERIES, GAME CLOCK ON RFP (“ABA READY FOR PLAY” CHANGE OF POSSESSION) 3-4-2 a (NOTE B WAS NOT AWARDED A NEW SERIES SO 3-4-3b is not in effect.)</a:t>
            </a:r>
            <a:endParaRPr lang="en-US" sz="36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744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8.	BALL CARRIER A-10 GOES OUT OF BOUNDS.  THE GAME CLOCK FAILS TO STOP AND CONTINUES TO RUN.  A THEN RUNS ANOTHER PLAY.  THE  A COACH CALLS T/O AND INFORMS THE R THAT THE GAME CLOCK DID NOT STOP WHEN A-10 WENT OOB.  CAN R CORRECT THE GAME CLOCK? </a:t>
            </a:r>
            <a:endParaRPr lang="en-US" sz="4000" u="sng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00B050"/>
                </a:solidFill>
              </a:rPr>
              <a:t>YES, HE CAN CORRECT BEFORE 2ND LIVE </a:t>
            </a:r>
            <a:r>
              <a:rPr lang="en-US" sz="3200" u="sng">
                <a:solidFill>
                  <a:srgbClr val="00B050"/>
                </a:solidFill>
              </a:rPr>
              <a:t>BALL 3-4-8.  </a:t>
            </a:r>
            <a:r>
              <a:rPr lang="en-US" sz="3200" u="sng" dirty="0">
                <a:solidFill>
                  <a:srgbClr val="00B050"/>
                </a:solidFill>
              </a:rPr>
              <a:t>AS A MECHANICS POINT-OFFICIAL WHO RULES OOB HAS GOT TO SIGNAL AND LOOK AT CLOCK!</a:t>
            </a:r>
            <a:endParaRPr lang="en-US" sz="36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329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9. TEAM A IS LEADING 13-7 WITH UNDER TWO MINUTES REMAINING IN THE GAME.  A’S BALL 2ND AND 10 WITH THE GAME CLOCK RUNNING AND B HAS NO TIMEOUTS REMAINING.  A50 FALSE STARTS.  AFTER THE PENALTY IS ADMINISTERED, THE GAME CLOCK STARTS ON THE RFP.  T/F</a:t>
            </a:r>
          </a:p>
          <a:p>
            <a:pPr marL="965200" lvl="1" indent="-457200">
              <a:buClr>
                <a:schemeClr val="tx1"/>
              </a:buClr>
              <a:defRPr/>
            </a:pPr>
            <a:r>
              <a:rPr lang="en-US" sz="2800" u="sng" dirty="0">
                <a:solidFill>
                  <a:srgbClr val="00B050"/>
                </a:solidFill>
              </a:rPr>
              <a:t>MAYBE, THIS IS B’S OPTION. THEY CAN ELECT TO START ON SNAP.  THIS RULE IS TO PREVENT A FROM CONSUMING TIME FROM INTENTIONAL FOULS TO GET A NEW PLAY CLOCK.  3-4-7  R ALSO HAS AUTHORITY UNDER 3-4-6 TO DO THIS AS WELL BUT MANY REFEREES FAILED TO USE THIS AUTHORITY!</a:t>
            </a:r>
            <a:endParaRPr lang="en-US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673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10. B-20’S HELMET COMES OFF DURING THE PLAY.  THERE IS NO FOUL.  AN OFFICIALS TIME OUT IS CALLED WHEN THE PLAY ENDS.  T/F? </a:t>
            </a:r>
          </a:p>
          <a:p>
            <a:pPr>
              <a:buClr>
                <a:schemeClr val="tx1"/>
              </a:buClr>
              <a:defRPr/>
            </a:pPr>
            <a:r>
              <a:rPr lang="en-US" u="sng" dirty="0">
                <a:solidFill>
                  <a:srgbClr val="00B050"/>
                </a:solidFill>
              </a:rPr>
              <a:t>TRUE. WE ALL NEED TO GET BETTER ON THIS AS WE SOMETIMES FAIL TO STOP GAME CLOCK. 3-5-10d.  THIS OFFICIALS TIME OUT WILL STOP THE GAME AND PLAY CLOCK UNTIL A NEW B PLAYER HAS ENTERED!</a:t>
            </a:r>
            <a:endParaRPr lang="en-US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613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11. TEAM A, 3RD AND 7 AT B 20.  REPLACED PLAYER A79 IS TRYING TO LEAVE THE FIELD BUT IS STILL ON THE FIELD WHEN THE BALL IS SNAPPED.  A-79 DOES NOT PARTICIPATE.  A-20 RUNS THE BALL TO THE B10.  AFTER PENALTY ADIMINSTRATION? </a:t>
            </a:r>
          </a:p>
          <a:p>
            <a:pPr marL="511175" indent="0">
              <a:buClr>
                <a:schemeClr val="tx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a.	A 3RD AND 12 AT B 25. </a:t>
            </a:r>
          </a:p>
          <a:p>
            <a:pPr marL="511175" indent="0">
              <a:buClr>
                <a:schemeClr val="tx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b.	A 3RD AND 2 AT B 15. </a:t>
            </a:r>
          </a:p>
          <a:p>
            <a:pPr marL="511175" indent="0">
              <a:buClr>
                <a:schemeClr val="tx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c.	A 1ST AND 10 AT THE B 15  </a:t>
            </a:r>
          </a:p>
          <a:p>
            <a:pPr lvl="1">
              <a:buClr>
                <a:schemeClr val="tx1"/>
              </a:buClr>
              <a:defRPr/>
            </a:pPr>
            <a:r>
              <a:rPr lang="en-US" u="sng" dirty="0">
                <a:solidFill>
                  <a:srgbClr val="00B050"/>
                </a:solidFill>
              </a:rPr>
              <a:t>C IS CORRECT.  THIS IS A NON PLAYER FOUL.  ALL NON PLAYER FOULS ARE ADMINISTERED FROM THE SUCCEEDING SPOT.  A REACHED THE LTG AND A 1ST DOWN IS AWARDED.  PENALTY ADMINISTERED AND CHAINS SET.  5-1-2a!</a:t>
            </a:r>
            <a:endParaRPr lang="en-US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393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12. A 4TH AND 5 AT THE B 10.  RUNNER A-10 GOES OOB AT THE B-7.  THERE IS A LATE HIT OOB BY B.</a:t>
            </a:r>
          </a:p>
          <a:p>
            <a:pPr marL="793750" indent="-742950">
              <a:buClr>
                <a:schemeClr val="tx1"/>
              </a:buClr>
              <a:buAutoNum type="alphaLcPeriod"/>
              <a:defRPr/>
            </a:pPr>
            <a:r>
              <a:rPr lang="en-US" sz="4000" dirty="0">
                <a:solidFill>
                  <a:schemeClr val="tx1"/>
                </a:solidFill>
              </a:rPr>
              <a:t>1ST AND GOAL FOR A AT B-3.5  </a:t>
            </a:r>
          </a:p>
          <a:p>
            <a:pPr marL="793750" indent="-742950">
              <a:buClr>
                <a:schemeClr val="tx1"/>
              </a:buClr>
              <a:buAutoNum type="alphaLcPeriod"/>
              <a:defRPr/>
            </a:pPr>
            <a:r>
              <a:rPr lang="en-US" sz="4000" dirty="0">
                <a:solidFill>
                  <a:schemeClr val="tx1"/>
                </a:solidFill>
              </a:rPr>
              <a:t>1ST AND 10 FOR B AT B-3.5 </a:t>
            </a:r>
          </a:p>
          <a:p>
            <a:pPr marL="965200" lvl="1" indent="-457200"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00B050"/>
                </a:solidFill>
              </a:rPr>
              <a:t>CORRECT ANSWER IS B; TURN OVER, B ½ DISTANCE, 1ST AND 10. </a:t>
            </a: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084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69;p26">
            <a:extLst>
              <a:ext uri="{FF2B5EF4-FFF2-40B4-BE49-F238E27FC236}">
                <a16:creationId xmlns:a16="http://schemas.microsoft.com/office/drawing/2014/main" id="{18E2FBF2-E0A1-C845-8F7E-9DA3E18DDD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50800"/>
            <a:ext cx="10515600" cy="769938"/>
          </a:xfrm>
        </p:spPr>
        <p:txBody>
          <a:bodyPr lIns="0" tIns="322800" rIns="0" bIns="0"/>
          <a:lstStyle/>
          <a:p>
            <a:pPr marL="1582738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4000"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ROLL CALL </a:t>
            </a:r>
          </a:p>
        </p:txBody>
      </p:sp>
      <p:pic>
        <p:nvPicPr>
          <p:cNvPr id="3" name="Picture 2" descr="A picture containing person, sky, outdoor, group&#10;&#10;Description automatically generated">
            <a:extLst>
              <a:ext uri="{FF2B5EF4-FFF2-40B4-BE49-F238E27FC236}">
                <a16:creationId xmlns:a16="http://schemas.microsoft.com/office/drawing/2014/main" id="{96DBCE64-52F8-E440-8929-2FBC4292F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88" t="17465" r="5519"/>
          <a:stretch/>
        </p:blipFill>
        <p:spPr>
          <a:xfrm>
            <a:off x="982132" y="963757"/>
            <a:ext cx="10371667" cy="59036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13. TEAM A SECOND AND TEN AT B 40.  A RUNS FOR 1 YARD GAIN AND A IS FLAGGED FOR ILLEGAL SHIFT.  B DECLINES PENALTY, BUT DOWN BOX REMAINS SHOWING 2ND DOWN.  A RUNS TWO MORE PLAYS TO B-33 (SHORT OF THE LTG).  BOX NOW SHOWS 4TH DOWN.  COACH FOR B TAKES TIME OUT AND TELLS R OF THE ERROR.  CAN R CORRECT THE ERROR?  IF SO, WHAT IS THE DOWN AND DISTANCE? </a:t>
            </a:r>
          </a:p>
          <a:p>
            <a:pPr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00B050"/>
                </a:solidFill>
              </a:rPr>
              <a:t>CORRECTABLE BEFORE THE BALL BECOMES LIVE AFTER A NEW SERIES IS AWARDED.  A HAD ITS 4 DOWNS AND FAILED TO MAKE LTG.  5-1-1b   NEVER LET THIS HAPPEN!</a:t>
            </a:r>
          </a:p>
        </p:txBody>
      </p:sp>
    </p:spTree>
    <p:extLst>
      <p:ext uri="{BB962C8B-B14F-4D97-AF65-F5344CB8AC3E}">
        <p14:creationId xmlns:p14="http://schemas.microsoft.com/office/powerpoint/2010/main" val="15858376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943426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14. A RUNS FOR A FIRST DOWN.  AFTER HE GETS UP HE THROWS THE TACKLER TO THE GROUND.  HE IS FLAGGED FOR A DEAD BALL PF.  THE R ERRONEOUSLY SETS THE CHAINS AND THEN ADMINISTERS THE 15 YARD PENALTY SETTING UP 1ST AND 25.  A THROWS AN INCOMPLETE PASS.  AFTER THAT PLAY, A COACH CALLS TIME OUT AND THE REFEREE REALIZES HE SHOULD NOT HAVE SET THE CHAINS BEFORE ADMINISTERING THE PENALTY.  IS THIS CORRECTABLE?</a:t>
            </a:r>
          </a:p>
          <a:p>
            <a:pPr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00B050"/>
                </a:solidFill>
              </a:rPr>
              <a:t>NO.  AFTER THE BALL WAS LEGALLY SNAPPED, THERE CAN BE NO CORRECTION OF THE DOWN OR DISTANCE. 5-1-1 SITUATION E CASEBOOK. </a:t>
            </a:r>
          </a:p>
        </p:txBody>
      </p:sp>
    </p:spTree>
    <p:extLst>
      <p:ext uri="{BB962C8B-B14F-4D97-AF65-F5344CB8AC3E}">
        <p14:creationId xmlns:p14="http://schemas.microsoft.com/office/powerpoint/2010/main" val="27814319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462;p65">
            <a:extLst>
              <a:ext uri="{FF2B5EF4-FFF2-40B4-BE49-F238E27FC236}">
                <a16:creationId xmlns:a16="http://schemas.microsoft.com/office/drawing/2014/main" id="{A1E32E20-E72B-A240-801D-0E59750A603F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430338" y="0"/>
            <a:ext cx="9144000" cy="812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4000"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Next Meeting(s)</a:t>
            </a:r>
          </a:p>
        </p:txBody>
      </p:sp>
      <p:sp>
        <p:nvSpPr>
          <p:cNvPr id="463" name="Google Shape;463;p65">
            <a:extLst>
              <a:ext uri="{FF2B5EF4-FFF2-40B4-BE49-F238E27FC236}">
                <a16:creationId xmlns:a16="http://schemas.microsoft.com/office/drawing/2014/main" id="{0DE5955C-6083-E94E-87BD-FF63C10774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638" y="1077913"/>
            <a:ext cx="11896725" cy="4702175"/>
          </a:xfrm>
        </p:spPr>
        <p:txBody>
          <a:bodyPr/>
          <a:lstStyle/>
          <a:p>
            <a:pPr marL="571500" indent="-5715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Arial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Tuesday, Jul 20th @ 7PM (Liberty Baptist)</a:t>
            </a:r>
          </a:p>
          <a:p>
            <a:pPr marL="342900" indent="-3429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</a:rPr>
              <a:t>Rules 6 and 7</a:t>
            </a: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</a:rPr>
              <a:t>Tandem Break-Outs (R/U; H/L; S/F/B)</a:t>
            </a:r>
          </a:p>
          <a:p>
            <a:pPr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defRPr/>
            </a:pPr>
            <a:endParaRPr dirty="0">
              <a:solidFill>
                <a:schemeClr val="tx1"/>
              </a:solidFill>
            </a:endParaRPr>
          </a:p>
          <a:p>
            <a:pPr marL="571500" indent="-571500" algn="l" eaLnBrk="1" fontAlgn="auto" hangingPunct="1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ts val="3200"/>
              <a:buFont typeface="Arial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“Football” New Guys (“FNGs”) – Every Tuesday &amp; Thursday, 7PM</a:t>
            </a:r>
            <a:endParaRPr dirty="0">
              <a:solidFill>
                <a:schemeClr val="tx1"/>
              </a:solidFill>
            </a:endParaRPr>
          </a:p>
          <a:p>
            <a:pPr marL="1028700" lvl="1" indent="-571500" algn="l" eaLnBrk="1" fontAlgn="auto" hangingPunct="1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ts val="3600"/>
              <a:buFont typeface="Arial"/>
              <a:buChar char="•"/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50EF-FBC7-B245-AA4E-2B3103E2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3"/>
            <a:ext cx="10515600" cy="1023937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President’s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F978-2B78-BC44-981D-8398D593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769" y="817120"/>
            <a:ext cx="11647251" cy="5963059"/>
          </a:xfrm>
        </p:spPr>
        <p:txBody>
          <a:bodyPr/>
          <a:lstStyle/>
          <a:p>
            <a:pPr eaLnBrk="1" fontAlgn="auto" hangingPunct="1">
              <a:buClr>
                <a:schemeClr val="tx1"/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+mn-lt"/>
              </a:rPr>
              <a:t>Implicit Bias Training Reminder</a:t>
            </a:r>
          </a:p>
          <a:p>
            <a:pPr eaLnBrk="1" fontAlgn="auto" hangingPunct="1">
              <a:buClr>
                <a:schemeClr val="tx1"/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+mn-lt"/>
              </a:rPr>
              <a:t>Crew Announcements</a:t>
            </a:r>
          </a:p>
          <a:p>
            <a:pPr lvl="1" eaLnBrk="1" fontAlgn="auto" hangingPunct="1">
              <a:buClr>
                <a:schemeClr val="tx1"/>
              </a:buClr>
              <a:defRPr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Denton: Chris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Polyson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as “H” &amp; Phil McKenna as Deep “TBD”</a:t>
            </a:r>
          </a:p>
          <a:p>
            <a:pPr lvl="1" eaLnBrk="1" fontAlgn="auto" hangingPunct="1">
              <a:buClr>
                <a:schemeClr val="tx1"/>
              </a:buClr>
              <a:defRPr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Geer: Chris Moller as “U” &amp; Drew Martin as “S”</a:t>
            </a:r>
          </a:p>
          <a:p>
            <a:pPr lvl="1" eaLnBrk="1" fontAlgn="auto" hangingPunct="1">
              <a:buClr>
                <a:schemeClr val="tx1"/>
              </a:buClr>
              <a:defRPr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Jimenez: Skip Perry as “S” &amp; another Deep opening TBD</a:t>
            </a:r>
          </a:p>
          <a:p>
            <a:pPr lvl="1" eaLnBrk="1" fontAlgn="auto" hangingPunct="1">
              <a:buClr>
                <a:schemeClr val="tx1"/>
              </a:buClr>
              <a:defRPr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Young: Calvin Hunt as “F” or “S”, Robinson moves to “B” &amp; another Deep position TBD</a:t>
            </a:r>
          </a:p>
          <a:p>
            <a:pPr marL="533400" lvl="1" indent="0" eaLnBrk="1" fontAlgn="auto" hangingPunct="1">
              <a:buClr>
                <a:schemeClr val="tx1"/>
              </a:buClr>
              <a:buNone/>
              <a:defRPr/>
            </a:pP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244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B39A-047D-9941-B684-FDEB5A70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RECRUITMENT 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ED72E81E-BAA1-6943-9546-2E6584C1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49" y="907647"/>
            <a:ext cx="4577564" cy="592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A011-4548-A44C-84C6-6FF1C65A77E3}"/>
              </a:ext>
            </a:extLst>
          </p:cNvPr>
          <p:cNvSpPr txBox="1"/>
          <p:nvPr/>
        </p:nvSpPr>
        <p:spPr>
          <a:xfrm>
            <a:off x="8372014" y="868279"/>
            <a:ext cx="381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</a:t>
            </a:r>
            <a:r>
              <a:rPr lang="en-US" sz="4000" b="1" dirty="0">
                <a:solidFill>
                  <a:schemeClr val="tx1"/>
                </a:solidFill>
                <a:latin typeface="Comic Sans MS" panose="030F0902030302020204" pitchFamily="66" charset="0"/>
              </a:rPr>
              <a:t>BUSINESS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CARDS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7B53B-3D8C-8B4C-8DC7-FD7D8A4F7E79}"/>
              </a:ext>
            </a:extLst>
          </p:cNvPr>
          <p:cNvSpPr txBox="1"/>
          <p:nvPr/>
        </p:nvSpPr>
        <p:spPr>
          <a:xfrm>
            <a:off x="895757" y="2671664"/>
            <a:ext cx="2158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ACBA8-E8EE-514A-B97D-30F1E0CA69DE}"/>
              </a:ext>
            </a:extLst>
          </p:cNvPr>
          <p:cNvSpPr txBox="1"/>
          <p:nvPr/>
        </p:nvSpPr>
        <p:spPr>
          <a:xfrm>
            <a:off x="461525" y="4969388"/>
            <a:ext cx="3627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ON-GOING EFFORT BY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67D72-AB83-3940-B18A-35EE1A0E2D0D}"/>
              </a:ext>
            </a:extLst>
          </p:cNvPr>
          <p:cNvSpPr txBox="1"/>
          <p:nvPr/>
        </p:nvSpPr>
        <p:spPr>
          <a:xfrm>
            <a:off x="8599251" y="5048841"/>
            <a:ext cx="3440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635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&amp; 2022 FALL SEASONS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EE88B-70E4-BF42-842D-1821E32CD5C0}"/>
              </a:ext>
            </a:extLst>
          </p:cNvPr>
          <p:cNvSpPr txBox="1"/>
          <p:nvPr/>
        </p:nvSpPr>
        <p:spPr>
          <a:xfrm>
            <a:off x="9006135" y="2751606"/>
            <a:ext cx="2158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40512-7B5E-7A4B-B7D8-AC5CBD2479BE}"/>
              </a:ext>
            </a:extLst>
          </p:cNvPr>
          <p:cNvSpPr txBox="1"/>
          <p:nvPr/>
        </p:nvSpPr>
        <p:spPr>
          <a:xfrm>
            <a:off x="177144" y="866382"/>
            <a:ext cx="381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</a:t>
            </a:r>
            <a:r>
              <a:rPr lang="en-US" sz="4000" b="1" dirty="0">
                <a:solidFill>
                  <a:schemeClr val="tx1"/>
                </a:solidFill>
                <a:latin typeface="Comic Sans MS" panose="030F0902030302020204" pitchFamily="66" charset="0"/>
              </a:rPr>
              <a:t>FLYER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DISTRO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8CCCD111-D5BA-2941-9CB0-66F4C631969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149225"/>
            <a:ext cx="10515600" cy="8699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b="1" i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 E M I N D E R 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EF3F3-114F-A543-B973-1ADF0CCE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858416"/>
            <a:ext cx="11961812" cy="5999583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is-I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>
              <a:buClr>
                <a:schemeClr val="tx1"/>
              </a:buClr>
              <a:defRPr/>
            </a:pPr>
            <a:r>
              <a:rPr lang="is-I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on-line at </a:t>
            </a:r>
            <a:r>
              <a:rPr lang="is-I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https://www.whistle.vhsl.org</a:t>
            </a:r>
            <a:r>
              <a:rPr lang="is-I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open 7/6 – 8/23</a:t>
            </a:r>
          </a:p>
          <a:p>
            <a:pPr>
              <a:buClr>
                <a:schemeClr val="tx1"/>
              </a:buClr>
              <a:defRPr/>
            </a:pPr>
            <a:r>
              <a:rPr lang="is-I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 the V.H.S.L. OFFICIALS CLINIC via Whistle &amp; Zoom, 7/6 – 8/23</a:t>
            </a:r>
          </a:p>
          <a:p>
            <a:pPr>
              <a:buClr>
                <a:schemeClr val="tx1"/>
              </a:buClr>
              <a:defRPr/>
            </a:pPr>
            <a:r>
              <a:rPr lang="is-I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2021 N.F.H.S. Pt.1 EXAM!  7/14 – 8/23</a:t>
            </a:r>
          </a:p>
          <a:p>
            <a:pPr lvl="1">
              <a:buClr>
                <a:schemeClr val="tx1"/>
              </a:buClr>
              <a:defRPr/>
            </a:pPr>
            <a:r>
              <a:rPr lang="is-I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 Score Minimum of 75%</a:t>
            </a:r>
          </a:p>
          <a:p>
            <a:pPr lvl="1">
              <a:buClr>
                <a:schemeClr val="tx1"/>
              </a:buClr>
              <a:defRPr/>
            </a:pPr>
            <a:r>
              <a:rPr lang="is-I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Score 85% or Higher for V.H.S.L. Post Season</a:t>
            </a:r>
          </a:p>
          <a:p>
            <a:pPr lvl="1">
              <a:buClr>
                <a:schemeClr val="tx1"/>
              </a:buClr>
              <a:defRPr/>
            </a:pPr>
            <a:r>
              <a:rPr lang="is-I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 fee if you complete Clinic or Test late</a:t>
            </a:r>
          </a:p>
          <a:p>
            <a:pPr>
              <a:buClr>
                <a:schemeClr val="tx1"/>
              </a:buClr>
              <a:defRPr/>
            </a:pPr>
            <a:r>
              <a:rPr lang="is-I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NFHS Implicit Bias Course – </a:t>
            </a:r>
            <a:r>
              <a:rPr lang="is-I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is-IS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CALL EQUIPMENT REP – 27 JULY @ 5:30 PM</a:t>
            </a:r>
          </a:p>
          <a:p>
            <a:pPr marL="457200" lvl="1" indent="0">
              <a:buClr>
                <a:schemeClr val="tx1"/>
              </a:buClr>
              <a:buFont typeface="Arial"/>
              <a:buNone/>
              <a:defRPr/>
            </a:pPr>
            <a:endParaRPr lang="is-I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Font typeface="Arial"/>
              <a:buNone/>
              <a:defRPr/>
            </a:pPr>
            <a:r>
              <a:rPr lang="is-IS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ASSIGNMENTS WITHOUT COMPLETING ALL THE ABOVE!!</a:t>
            </a:r>
            <a:endParaRPr lang="en-US" sz="28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Pre-Game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1041400"/>
            <a:ext cx="11617325" cy="5743575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</a:rPr>
              <a:t>Set the Tone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Attitude, Appearance, Demeanor and Professionalism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Empathy (Heavily invested &amp; dealing w/15-18 year olds)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w/you; not Against You (Control of their Team)</a:t>
            </a:r>
          </a:p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On-Field Meeting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 and Crew Game Cards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Pre-Game Checklist (Team info, equip, timing, etc.)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Dialogue (Questions = Answers; Fouls &gt; Penalties)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Coaches Boxes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3187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Game Management/Coach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1041400"/>
            <a:ext cx="11617325" cy="5743575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</a:rPr>
              <a:t>Communicate Info (Good or Bad)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Foul/Penalty Info; Player Assistance, Leaky Formations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Only communicate what you know; not what you think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Not your Friend, and Not Your Foe</a:t>
            </a:r>
          </a:p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</a:rPr>
              <a:t>Assistants/Position Coaches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See areas we might not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Decipher and Decide when/what to pass along to Crew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Respect is two-way street</a:t>
            </a:r>
          </a:p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</a:rPr>
              <a:t>Conferences (Time-Outs)</a:t>
            </a:r>
          </a:p>
        </p:txBody>
      </p:sp>
    </p:spTree>
    <p:extLst>
      <p:ext uri="{BB962C8B-B14F-4D97-AF65-F5344CB8AC3E}">
        <p14:creationId xmlns:p14="http://schemas.microsoft.com/office/powerpoint/2010/main" val="16434262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Post Game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1041400"/>
            <a:ext cx="11617325" cy="5743575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</a:rPr>
              <a:t>Exit Strategy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Leave Field Promptly w/Crew, but not Hurriedly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No extended Conversations/Handshakes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Be Aware of Coaches’ Emotions (Good or Bad)</a:t>
            </a:r>
          </a:p>
          <a:p>
            <a:pPr>
              <a:buClr>
                <a:schemeClr val="tx1"/>
              </a:buClr>
              <a:defRPr/>
            </a:pPr>
            <a:r>
              <a:rPr lang="en-US" sz="4000" dirty="0">
                <a:solidFill>
                  <a:schemeClr val="tx1"/>
                </a:solidFill>
              </a:rPr>
              <a:t>Silence is Golden (Can NEVER be </a:t>
            </a:r>
            <a:r>
              <a:rPr lang="en-US" sz="4000" dirty="0" err="1">
                <a:solidFill>
                  <a:schemeClr val="tx1"/>
                </a:solidFill>
              </a:rPr>
              <a:t>Mis</a:t>
            </a:r>
            <a:r>
              <a:rPr lang="en-US" sz="4000" dirty="0">
                <a:solidFill>
                  <a:schemeClr val="tx1"/>
                </a:solidFill>
              </a:rPr>
              <a:t>-Quoted)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Ignore Uncomplimentary Comments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Head Held High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Save any Discussions for the Locker Room</a:t>
            </a:r>
          </a:p>
        </p:txBody>
      </p:sp>
    </p:spTree>
    <p:extLst>
      <p:ext uri="{BB962C8B-B14F-4D97-AF65-F5344CB8AC3E}">
        <p14:creationId xmlns:p14="http://schemas.microsoft.com/office/powerpoint/2010/main" val="42461088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8F18-303F-2943-B59F-B7115FA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Rules Questions 3 &amp;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BF25-EB68-7246-B0DD-D3EF714A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2" y="1041400"/>
            <a:ext cx="11760654" cy="5743575"/>
          </a:xfrm>
        </p:spPr>
        <p:txBody>
          <a:bodyPr/>
          <a:lstStyle/>
          <a:p>
            <a:pPr marL="508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1. K’S SHORT POOCH KICKOFF IS TOUCHED BY K-10 AT R’S 45 AND GOES OOB. GAME CLOCK STARTS WHEN K-10 TOUCHES BALL? T/F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rgbClr val="00B050"/>
                </a:solidFill>
              </a:rPr>
              <a:t>TRUE-THIS IS NOT FIRST TOUCHING. FIRST TOUCHING ONLY OCCURS IN NZ ON FREE KICK. 2-12-1</a:t>
            </a:r>
          </a:p>
          <a:p>
            <a:pPr marL="76200" indent="0">
              <a:buClr>
                <a:schemeClr val="tx1"/>
              </a:buClr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76200" indent="0"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2. K IS PENALIZED FOR FREE KICK OOB?  T/F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3600" u="sng" dirty="0">
                <a:solidFill>
                  <a:srgbClr val="00B050"/>
                </a:solidFill>
              </a:rPr>
              <a:t>TRUE 5 YARD PENALTY FOR KICK OOB UNTOUCHED BY R.  1/10 FOR R AT 50. 6-1-9B &amp; 10-4-2 EXCEPTION</a:t>
            </a:r>
          </a:p>
          <a:p>
            <a:pPr marL="50800" indent="0">
              <a:buClr>
                <a:schemeClr val="tx1"/>
              </a:buClr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884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15729</TotalTime>
  <Words>1689</Words>
  <Application>Microsoft Macintosh PowerPoint</Application>
  <PresentationFormat>Widescreen</PresentationFormat>
  <Paragraphs>129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Wingdings</vt:lpstr>
      <vt:lpstr>Comic Sans MS</vt:lpstr>
      <vt:lpstr>Office Theme</vt:lpstr>
      <vt:lpstr>PFOA TRAINING SESSION #2  </vt:lpstr>
      <vt:lpstr>ROLL CALL </vt:lpstr>
      <vt:lpstr>President’s Report</vt:lpstr>
      <vt:lpstr>RECRUITMENT </vt:lpstr>
      <vt:lpstr>R E M I N D E R S</vt:lpstr>
      <vt:lpstr>Pre-Game Conference</vt:lpstr>
      <vt:lpstr>Game Management/Coach Interaction</vt:lpstr>
      <vt:lpstr>Post Game</vt:lpstr>
      <vt:lpstr>Rules Questions 3 &amp; 5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Rules Questions 3 &amp; 5 (Cont.)</vt:lpstr>
      <vt:lpstr>Next Meeting(s)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PFOA MEMBERSHIP MEETING</dc:title>
  <dc:subject/>
  <dc:creator>Owner</dc:creator>
  <cp:keywords/>
  <dc:description/>
  <cp:lastModifiedBy>Microsoft Office User</cp:lastModifiedBy>
  <cp:revision>141</cp:revision>
  <dcterms:modified xsi:type="dcterms:W3CDTF">2021-07-21T11:44:19Z</dcterms:modified>
  <cp:category/>
</cp:coreProperties>
</file>