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0"/>
  </p:notesMasterIdLst>
  <p:sldIdLst>
    <p:sldId id="256" r:id="rId2"/>
    <p:sldId id="313" r:id="rId3"/>
    <p:sldId id="327" r:id="rId4"/>
    <p:sldId id="319" r:id="rId5"/>
    <p:sldId id="291" r:id="rId6"/>
    <p:sldId id="350" r:id="rId7"/>
    <p:sldId id="349" r:id="rId8"/>
    <p:sldId id="351" r:id="rId9"/>
    <p:sldId id="352" r:id="rId10"/>
    <p:sldId id="353" r:id="rId11"/>
    <p:sldId id="354" r:id="rId12"/>
    <p:sldId id="355" r:id="rId13"/>
    <p:sldId id="356" r:id="rId14"/>
    <p:sldId id="347" r:id="rId15"/>
    <p:sldId id="348" r:id="rId16"/>
    <p:sldId id="357" r:id="rId17"/>
    <p:sldId id="358" r:id="rId18"/>
    <p:sldId id="359" r:id="rId19"/>
    <p:sldId id="360" r:id="rId20"/>
    <p:sldId id="362" r:id="rId21"/>
    <p:sldId id="363" r:id="rId22"/>
    <p:sldId id="364" r:id="rId23"/>
    <p:sldId id="365" r:id="rId24"/>
    <p:sldId id="366" r:id="rId25"/>
    <p:sldId id="367" r:id="rId26"/>
    <p:sldId id="368" r:id="rId27"/>
    <p:sldId id="369" r:id="rId28"/>
    <p:sldId id="299"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omic Sans MS" panose="030F0902030302020204" pitchFamily="66" charset="0"/>
      <p:regular r:id="rId35"/>
      <p:bold r:id="rId36"/>
      <p:italic r:id="rId37"/>
      <p:boldItalic r:id="rId38"/>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p:restoredTop sz="91408" autoAdjust="0"/>
  </p:normalViewPr>
  <p:slideViewPr>
    <p:cSldViewPr snapToGrid="0">
      <p:cViewPr varScale="1">
        <p:scale>
          <a:sx n="69" d="100"/>
          <a:sy n="69" d="100"/>
        </p:scale>
        <p:origin x="1640" y="1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Google Shape;3;n">
            <a:extLst>
              <a:ext uri="{FF2B5EF4-FFF2-40B4-BE49-F238E27FC236}">
                <a16:creationId xmlns:a16="http://schemas.microsoft.com/office/drawing/2014/main" id="{0EE13F1A-8A24-654F-9D79-8E03004B7DA4}"/>
              </a:ext>
            </a:extLst>
          </p:cNvPr>
          <p:cNvSpPr txBox="1">
            <a:spLocks noGrp="1" noChangeArrowheads="1"/>
          </p:cNvSpPr>
          <p:nvPr>
            <p:ph type="hdr" idx="2"/>
          </p:nvPr>
        </p:nvSpPr>
        <p:spPr bwMode="auto">
          <a:xfrm>
            <a:off x="0" y="0"/>
            <a:ext cx="2971800" cy="458788"/>
          </a:xfrm>
          <a:prstGeom prst="rect">
            <a:avLst/>
          </a:prstGeom>
          <a:noFill/>
          <a:ln>
            <a:noFill/>
          </a:ln>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3075" name="Google Shape;4;n">
            <a:extLst>
              <a:ext uri="{FF2B5EF4-FFF2-40B4-BE49-F238E27FC236}">
                <a16:creationId xmlns:a16="http://schemas.microsoft.com/office/drawing/2014/main" id="{9312FF7F-124D-754C-B310-07372117DB0D}"/>
              </a:ext>
            </a:extLst>
          </p:cNvPr>
          <p:cNvSpPr txBox="1">
            <a:spLocks noGrp="1" noChangeArrowheads="1"/>
          </p:cNvSpPr>
          <p:nvPr>
            <p:ph type="dt" idx="10"/>
          </p:nvPr>
        </p:nvSpPr>
        <p:spPr bwMode="auto">
          <a:xfrm>
            <a:off x="3884613" y="0"/>
            <a:ext cx="2971800" cy="458788"/>
          </a:xfrm>
          <a:prstGeom prst="rect">
            <a:avLst/>
          </a:prstGeom>
          <a:noFill/>
          <a:ln>
            <a:noFill/>
          </a:ln>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12292" name="Google Shape;5;n">
            <a:extLst>
              <a:ext uri="{FF2B5EF4-FFF2-40B4-BE49-F238E27FC236}">
                <a16:creationId xmlns:a16="http://schemas.microsoft.com/office/drawing/2014/main" id="{8106A0DD-E58F-0E4A-BC2B-411C761D4599}"/>
              </a:ext>
            </a:extLst>
          </p:cNvPr>
          <p:cNvSpPr>
            <a:spLocks noGrp="1" noRot="1" noChangeAspect="1"/>
          </p:cNvSpPr>
          <p:nvPr>
            <p:ph type="sldImg" idx="3"/>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2293" name="Google Shape;6;n">
            <a:extLst>
              <a:ext uri="{FF2B5EF4-FFF2-40B4-BE49-F238E27FC236}">
                <a16:creationId xmlns:a16="http://schemas.microsoft.com/office/drawing/2014/main" id="{BE3BDF4F-FD32-7D4F-A724-45AD7949A228}"/>
              </a:ext>
            </a:extLst>
          </p:cNvPr>
          <p:cNvSpPr txBox="1">
            <a:spLocks noGrp="1" noChangeArrowheads="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3078" name="Google Shape;7;n">
            <a:extLst>
              <a:ext uri="{FF2B5EF4-FFF2-40B4-BE49-F238E27FC236}">
                <a16:creationId xmlns:a16="http://schemas.microsoft.com/office/drawing/2014/main" id="{08A9E7E9-2518-1B43-BCE0-0247D36993CC}"/>
              </a:ext>
            </a:extLst>
          </p:cNvPr>
          <p:cNvSpPr txBox="1">
            <a:spLocks noGrp="1" noChangeArrowheads="1"/>
          </p:cNvSpPr>
          <p:nvPr>
            <p:ph type="ftr" idx="11"/>
          </p:nvPr>
        </p:nvSpPr>
        <p:spPr bwMode="auto">
          <a:xfrm>
            <a:off x="0" y="8685213"/>
            <a:ext cx="2971800" cy="458787"/>
          </a:xfrm>
          <a:prstGeom prst="rect">
            <a:avLst/>
          </a:prstGeom>
          <a:noFill/>
          <a:ln>
            <a:noFill/>
          </a:ln>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3079" name="Google Shape;8;n">
            <a:extLst>
              <a:ext uri="{FF2B5EF4-FFF2-40B4-BE49-F238E27FC236}">
                <a16:creationId xmlns:a16="http://schemas.microsoft.com/office/drawing/2014/main" id="{E45666E7-DB8E-F648-B43D-5E90F2964764}"/>
              </a:ext>
            </a:extLst>
          </p:cNvPr>
          <p:cNvSpPr txBox="1">
            <a:spLocks noGrp="1" noChangeArrowheads="1"/>
          </p:cNvSpPr>
          <p:nvPr>
            <p:ph type="sldNum" idx="12"/>
          </p:nvPr>
        </p:nvSpPr>
        <p:spPr bwMode="auto">
          <a:xfrm>
            <a:off x="3884613" y="8685213"/>
            <a:ext cx="2971800" cy="458787"/>
          </a:xfrm>
          <a:prstGeom prst="rect">
            <a:avLst/>
          </a:prstGeom>
          <a:noFill/>
          <a:ln>
            <a:noFill/>
          </a:ln>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fld id="{36EB9650-8343-CA47-B9FA-B0E82FA6A1F7}"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Google Shape;160;p1:notes">
            <a:extLst>
              <a:ext uri="{FF2B5EF4-FFF2-40B4-BE49-F238E27FC236}">
                <a16:creationId xmlns:a16="http://schemas.microsoft.com/office/drawing/2014/main" id="{97841BFE-96AB-8143-BBC2-1336AF918C85}"/>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14338" name="Google Shape;161;p1:notes">
            <a:extLst>
              <a:ext uri="{FF2B5EF4-FFF2-40B4-BE49-F238E27FC236}">
                <a16:creationId xmlns:a16="http://schemas.microsoft.com/office/drawing/2014/main" id="{509E6BC7-5B90-624B-8932-380D3117A0E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166;p2:notes">
            <a:extLst>
              <a:ext uri="{FF2B5EF4-FFF2-40B4-BE49-F238E27FC236}">
                <a16:creationId xmlns:a16="http://schemas.microsoft.com/office/drawing/2014/main" id="{064180F6-7410-0E49-B92B-036A8FA385E8}"/>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16386" name="Google Shape;167;p2:notes">
            <a:extLst>
              <a:ext uri="{FF2B5EF4-FFF2-40B4-BE49-F238E27FC236}">
                <a16:creationId xmlns:a16="http://schemas.microsoft.com/office/drawing/2014/main" id="{1B7A88DD-F5ED-A54E-BB05-23DAAE044F82}"/>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459;p45:notes">
            <a:extLst>
              <a:ext uri="{FF2B5EF4-FFF2-40B4-BE49-F238E27FC236}">
                <a16:creationId xmlns:a16="http://schemas.microsoft.com/office/drawing/2014/main" id="{5D468606-5DA3-A34E-9FCA-421959C5FEEC}"/>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28674" name="Google Shape;460;p45:notes">
            <a:extLst>
              <a:ext uri="{FF2B5EF4-FFF2-40B4-BE49-F238E27FC236}">
                <a16:creationId xmlns:a16="http://schemas.microsoft.com/office/drawing/2014/main" id="{28C39048-6AC1-EA46-A2F0-E1499F4371C1}"/>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anchor="b">
            <a:noAutofit/>
          </a:bodyPr>
          <a:lstStyle>
            <a:lvl1pPr marR="0" lvl="0" algn="ctr" rtl="0">
              <a:lnSpc>
                <a:spcPct val="90000"/>
              </a:lnSpc>
              <a:spcBef>
                <a:spcPts val="0"/>
              </a:spcBef>
              <a:spcAft>
                <a:spcPts val="0"/>
              </a:spcAft>
              <a:buClr>
                <a:schemeClr val="lt1"/>
              </a:buClr>
              <a:buSzPts val="6000"/>
              <a:buFont typeface="Calibri"/>
              <a:buNone/>
              <a:defRPr sz="6000" b="0" i="0" u="none" strike="noStrike" cap="none">
                <a:solidFill>
                  <a:schemeClr val="tx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tx1"/>
                </a:solidFill>
                <a:latin typeface="Calibri"/>
                <a:ea typeface="Calibri"/>
                <a:cs typeface="Calibri"/>
                <a:sym typeface="Calibri"/>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dirty="0"/>
          </a:p>
        </p:txBody>
      </p:sp>
      <p:sp>
        <p:nvSpPr>
          <p:cNvPr id="4" name="Google Shape;12;p1">
            <a:extLst>
              <a:ext uri="{FF2B5EF4-FFF2-40B4-BE49-F238E27FC236}">
                <a16:creationId xmlns:a16="http://schemas.microsoft.com/office/drawing/2014/main" id="{8E3BD331-F2B2-D84F-9C4B-9D198E2665C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DDFFC294-2A7A-B149-A23C-B5998E8DFC9E}"/>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B9A74914-1203-E04B-8631-63DE16E2055C}"/>
              </a:ext>
            </a:extLst>
          </p:cNvPr>
          <p:cNvSpPr txBox="1">
            <a:spLocks noGrp="1" noChangeArrowheads="1"/>
          </p:cNvSpPr>
          <p:nvPr>
            <p:ph type="sldNum" idx="13"/>
          </p:nvPr>
        </p:nvSpPr>
        <p:spPr>
          <a:ln/>
        </p:spPr>
        <p:txBody>
          <a:bodyPr/>
          <a:lstStyle>
            <a:lvl1pPr>
              <a:defRPr/>
            </a:lvl1pPr>
          </a:lstStyle>
          <a:p>
            <a:pPr>
              <a:defRPr/>
            </a:pPr>
            <a:fld id="{44338F50-2909-1E40-8389-BDFC925AC84E}" type="slidenum">
              <a:rPr lang="en-US" altLang="en-US"/>
              <a:pPr>
                <a:defRPr/>
              </a:pPr>
              <a:t>‹#›</a:t>
            </a:fld>
            <a:endParaRPr lang="en-US" altLang="en-US"/>
          </a:p>
        </p:txBody>
      </p:sp>
    </p:spTree>
    <p:extLst>
      <p:ext uri="{BB962C8B-B14F-4D97-AF65-F5344CB8AC3E}">
        <p14:creationId xmlns:p14="http://schemas.microsoft.com/office/powerpoint/2010/main" val="1175936393"/>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 name="Google Shape;12;p1">
            <a:extLst>
              <a:ext uri="{FF2B5EF4-FFF2-40B4-BE49-F238E27FC236}">
                <a16:creationId xmlns:a16="http://schemas.microsoft.com/office/drawing/2014/main" id="{74CD3661-A886-8E43-A154-9D4988467053}"/>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E26F91DB-AA6D-B341-BFFE-BE7B81DD7573}"/>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1E90F74E-BC80-E74F-BFF6-FC25FA83F520}"/>
              </a:ext>
            </a:extLst>
          </p:cNvPr>
          <p:cNvSpPr txBox="1">
            <a:spLocks noGrp="1" noChangeArrowheads="1"/>
          </p:cNvSpPr>
          <p:nvPr>
            <p:ph type="sldNum" idx="13"/>
          </p:nvPr>
        </p:nvSpPr>
        <p:spPr>
          <a:ln/>
        </p:spPr>
        <p:txBody>
          <a:bodyPr/>
          <a:lstStyle>
            <a:lvl1pPr>
              <a:defRPr/>
            </a:lvl1pPr>
          </a:lstStyle>
          <a:p>
            <a:pPr>
              <a:defRPr/>
            </a:pPr>
            <a:fld id="{663ECF52-C570-1B40-84C5-B7ABA43E922D}" type="slidenum">
              <a:rPr lang="en-US" altLang="en-US"/>
              <a:pPr>
                <a:defRPr/>
              </a:pPr>
              <a:t>‹#›</a:t>
            </a:fld>
            <a:endParaRPr lang="en-US" altLang="en-US"/>
          </a:p>
        </p:txBody>
      </p:sp>
    </p:spTree>
    <p:extLst>
      <p:ext uri="{BB962C8B-B14F-4D97-AF65-F5344CB8AC3E}">
        <p14:creationId xmlns:p14="http://schemas.microsoft.com/office/powerpoint/2010/main" val="149769312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tx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dirty="0"/>
          </a:p>
        </p:txBody>
      </p:sp>
      <p:sp>
        <p:nvSpPr>
          <p:cNvPr id="4" name="Google Shape;12;p1">
            <a:extLst>
              <a:ext uri="{FF2B5EF4-FFF2-40B4-BE49-F238E27FC236}">
                <a16:creationId xmlns:a16="http://schemas.microsoft.com/office/drawing/2014/main" id="{E0D04388-4802-324A-96A9-8E323B2B115D}"/>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AF8361D4-3526-1E4D-B858-AB9147EC5E38}"/>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97CE9DB2-D758-804C-BAB4-7ED4F8B579FC}"/>
              </a:ext>
            </a:extLst>
          </p:cNvPr>
          <p:cNvSpPr txBox="1">
            <a:spLocks noGrp="1" noChangeArrowheads="1"/>
          </p:cNvSpPr>
          <p:nvPr>
            <p:ph type="sldNum" idx="13"/>
          </p:nvPr>
        </p:nvSpPr>
        <p:spPr>
          <a:ln/>
        </p:spPr>
        <p:txBody>
          <a:bodyPr/>
          <a:lstStyle>
            <a:lvl1pPr>
              <a:defRPr/>
            </a:lvl1pPr>
          </a:lstStyle>
          <a:p>
            <a:pPr>
              <a:defRPr/>
            </a:pPr>
            <a:fld id="{A613E5AA-959F-6D45-9400-91BC32EF234B}" type="slidenum">
              <a:rPr lang="en-US" altLang="en-US"/>
              <a:pPr>
                <a:defRPr/>
              </a:pPr>
              <a:t>‹#›</a:t>
            </a:fld>
            <a:endParaRPr lang="en-US" altLang="en-US"/>
          </a:p>
        </p:txBody>
      </p:sp>
    </p:spTree>
    <p:extLst>
      <p:ext uri="{BB962C8B-B14F-4D97-AF65-F5344CB8AC3E}">
        <p14:creationId xmlns:p14="http://schemas.microsoft.com/office/powerpoint/2010/main" val="31982261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anchor="b">
            <a:noAutofit/>
          </a:bodyPr>
          <a:lstStyle>
            <a:lvl1pPr marR="0" lvl="0" algn="l" rtl="0">
              <a:lnSpc>
                <a:spcPct val="90000"/>
              </a:lnSpc>
              <a:spcBef>
                <a:spcPts val="0"/>
              </a:spcBef>
              <a:spcAft>
                <a:spcPts val="0"/>
              </a:spcAft>
              <a:buClr>
                <a:schemeClr val="lt1"/>
              </a:buClr>
              <a:buSzPts val="6000"/>
              <a:buFont typeface="Calibri"/>
              <a:buNone/>
              <a:defRPr sz="6000" b="0" i="0" u="none" strike="noStrike" cap="none">
                <a:solidFill>
                  <a:schemeClr val="tx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tx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dirty="0"/>
          </a:p>
        </p:txBody>
      </p:sp>
      <p:sp>
        <p:nvSpPr>
          <p:cNvPr id="4" name="Google Shape;12;p1">
            <a:extLst>
              <a:ext uri="{FF2B5EF4-FFF2-40B4-BE49-F238E27FC236}">
                <a16:creationId xmlns:a16="http://schemas.microsoft.com/office/drawing/2014/main" id="{453A4A50-DB05-CD4D-BC4A-17B3D9C0065D}"/>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C91F14B3-0203-5948-A308-3FB6A7C0E4F3}"/>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E9C6F06B-D1D5-AD47-80D6-527FBDC91566}"/>
              </a:ext>
            </a:extLst>
          </p:cNvPr>
          <p:cNvSpPr txBox="1">
            <a:spLocks noGrp="1" noChangeArrowheads="1"/>
          </p:cNvSpPr>
          <p:nvPr>
            <p:ph type="sldNum" idx="13"/>
          </p:nvPr>
        </p:nvSpPr>
        <p:spPr>
          <a:ln/>
        </p:spPr>
        <p:txBody>
          <a:bodyPr/>
          <a:lstStyle>
            <a:lvl1pPr>
              <a:defRPr/>
            </a:lvl1pPr>
          </a:lstStyle>
          <a:p>
            <a:pPr>
              <a:defRPr/>
            </a:pPr>
            <a:fld id="{5E4B610F-059B-6443-8110-F3B8155181E4}" type="slidenum">
              <a:rPr lang="en-US" altLang="en-US"/>
              <a:pPr>
                <a:defRPr/>
              </a:pPr>
              <a:t>‹#›</a:t>
            </a:fld>
            <a:endParaRPr lang="en-US" altLang="en-US"/>
          </a:p>
        </p:txBody>
      </p:sp>
    </p:spTree>
    <p:extLst>
      <p:ext uri="{BB962C8B-B14F-4D97-AF65-F5344CB8AC3E}">
        <p14:creationId xmlns:p14="http://schemas.microsoft.com/office/powerpoint/2010/main" val="201862938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 name="Google Shape;12;p1">
            <a:extLst>
              <a:ext uri="{FF2B5EF4-FFF2-40B4-BE49-F238E27FC236}">
                <a16:creationId xmlns:a16="http://schemas.microsoft.com/office/drawing/2014/main" id="{81F12319-CA2B-624B-BC90-6559AF54E01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13;p1">
            <a:extLst>
              <a:ext uri="{FF2B5EF4-FFF2-40B4-BE49-F238E27FC236}">
                <a16:creationId xmlns:a16="http://schemas.microsoft.com/office/drawing/2014/main" id="{702446AF-E719-394D-BD10-C48E17F24F6A}"/>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4;p1">
            <a:extLst>
              <a:ext uri="{FF2B5EF4-FFF2-40B4-BE49-F238E27FC236}">
                <a16:creationId xmlns:a16="http://schemas.microsoft.com/office/drawing/2014/main" id="{2A5889F6-0D0E-5C4F-A5EF-A08B60051C2C}"/>
              </a:ext>
            </a:extLst>
          </p:cNvPr>
          <p:cNvSpPr txBox="1">
            <a:spLocks noGrp="1" noChangeArrowheads="1"/>
          </p:cNvSpPr>
          <p:nvPr>
            <p:ph type="sldNum" idx="13"/>
          </p:nvPr>
        </p:nvSpPr>
        <p:spPr>
          <a:ln/>
        </p:spPr>
        <p:txBody>
          <a:bodyPr/>
          <a:lstStyle>
            <a:lvl1pPr>
              <a:defRPr/>
            </a:lvl1pPr>
          </a:lstStyle>
          <a:p>
            <a:pPr>
              <a:defRPr/>
            </a:pPr>
            <a:fld id="{BB72EF81-40CF-4A42-BE0A-EB8EAC049D20}" type="slidenum">
              <a:rPr lang="en-US" altLang="en-US"/>
              <a:pPr>
                <a:defRPr/>
              </a:pPr>
              <a:t>‹#›</a:t>
            </a:fld>
            <a:endParaRPr lang="en-US" altLang="en-US"/>
          </a:p>
        </p:txBody>
      </p:sp>
    </p:spTree>
    <p:extLst>
      <p:ext uri="{BB962C8B-B14F-4D97-AF65-F5344CB8AC3E}">
        <p14:creationId xmlns:p14="http://schemas.microsoft.com/office/powerpoint/2010/main" val="32827571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anchor="b">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anchor="b">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7" name="Google Shape;12;p1">
            <a:extLst>
              <a:ext uri="{FF2B5EF4-FFF2-40B4-BE49-F238E27FC236}">
                <a16:creationId xmlns:a16="http://schemas.microsoft.com/office/drawing/2014/main" id="{EB2872C5-6DA1-A44C-A802-CCB1675489B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8" name="Google Shape;13;p1">
            <a:extLst>
              <a:ext uri="{FF2B5EF4-FFF2-40B4-BE49-F238E27FC236}">
                <a16:creationId xmlns:a16="http://schemas.microsoft.com/office/drawing/2014/main" id="{968A090C-409F-224A-A7C0-D164677B36C3}"/>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9" name="Google Shape;14;p1">
            <a:extLst>
              <a:ext uri="{FF2B5EF4-FFF2-40B4-BE49-F238E27FC236}">
                <a16:creationId xmlns:a16="http://schemas.microsoft.com/office/drawing/2014/main" id="{46238354-3D75-EC4F-8417-FBB1EA9C22CC}"/>
              </a:ext>
            </a:extLst>
          </p:cNvPr>
          <p:cNvSpPr txBox="1">
            <a:spLocks noGrp="1" noChangeArrowheads="1"/>
          </p:cNvSpPr>
          <p:nvPr>
            <p:ph type="sldNum" idx="13"/>
          </p:nvPr>
        </p:nvSpPr>
        <p:spPr>
          <a:ln/>
        </p:spPr>
        <p:txBody>
          <a:bodyPr/>
          <a:lstStyle>
            <a:lvl1pPr>
              <a:defRPr/>
            </a:lvl1pPr>
          </a:lstStyle>
          <a:p>
            <a:pPr>
              <a:defRPr/>
            </a:pPr>
            <a:fld id="{DA12CE65-AAE1-8C49-AF9A-C5E99CF2B9CC}" type="slidenum">
              <a:rPr lang="en-US" altLang="en-US"/>
              <a:pPr>
                <a:defRPr/>
              </a:pPr>
              <a:t>‹#›</a:t>
            </a:fld>
            <a:endParaRPr lang="en-US" altLang="en-US"/>
          </a:p>
        </p:txBody>
      </p:sp>
    </p:spTree>
    <p:extLst>
      <p:ext uri="{BB962C8B-B14F-4D97-AF65-F5344CB8AC3E}">
        <p14:creationId xmlns:p14="http://schemas.microsoft.com/office/powerpoint/2010/main" val="212813395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 name="Google Shape;12;p1">
            <a:extLst>
              <a:ext uri="{FF2B5EF4-FFF2-40B4-BE49-F238E27FC236}">
                <a16:creationId xmlns:a16="http://schemas.microsoft.com/office/drawing/2014/main" id="{BA7D1669-6BD0-CD4A-8483-A85C90BBBD79}"/>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4" name="Google Shape;13;p1">
            <a:extLst>
              <a:ext uri="{FF2B5EF4-FFF2-40B4-BE49-F238E27FC236}">
                <a16:creationId xmlns:a16="http://schemas.microsoft.com/office/drawing/2014/main" id="{61982426-4676-7247-A49E-0B11900E93E1}"/>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5" name="Google Shape;14;p1">
            <a:extLst>
              <a:ext uri="{FF2B5EF4-FFF2-40B4-BE49-F238E27FC236}">
                <a16:creationId xmlns:a16="http://schemas.microsoft.com/office/drawing/2014/main" id="{9AA29322-A9E2-B443-A58F-2B6783431EBA}"/>
              </a:ext>
            </a:extLst>
          </p:cNvPr>
          <p:cNvSpPr txBox="1">
            <a:spLocks noGrp="1" noChangeArrowheads="1"/>
          </p:cNvSpPr>
          <p:nvPr>
            <p:ph type="sldNum" idx="13"/>
          </p:nvPr>
        </p:nvSpPr>
        <p:spPr>
          <a:ln/>
        </p:spPr>
        <p:txBody>
          <a:bodyPr/>
          <a:lstStyle>
            <a:lvl1pPr>
              <a:defRPr/>
            </a:lvl1pPr>
          </a:lstStyle>
          <a:p>
            <a:pPr>
              <a:defRPr/>
            </a:pPr>
            <a:fld id="{CAC2F0DA-2ADF-1142-A324-B1F9BA36D966}" type="slidenum">
              <a:rPr lang="en-US" altLang="en-US"/>
              <a:pPr>
                <a:defRPr/>
              </a:pPr>
              <a:t>‹#›</a:t>
            </a:fld>
            <a:endParaRPr lang="en-US" altLang="en-US"/>
          </a:p>
        </p:txBody>
      </p:sp>
    </p:spTree>
    <p:extLst>
      <p:ext uri="{BB962C8B-B14F-4D97-AF65-F5344CB8AC3E}">
        <p14:creationId xmlns:p14="http://schemas.microsoft.com/office/powerpoint/2010/main" val="375762514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anchor="b">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a:no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5" name="Google Shape;12;p1">
            <a:extLst>
              <a:ext uri="{FF2B5EF4-FFF2-40B4-BE49-F238E27FC236}">
                <a16:creationId xmlns:a16="http://schemas.microsoft.com/office/drawing/2014/main" id="{1BFC4001-B1E2-1C46-B343-E24B8C2BB8BB}"/>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13;p1">
            <a:extLst>
              <a:ext uri="{FF2B5EF4-FFF2-40B4-BE49-F238E27FC236}">
                <a16:creationId xmlns:a16="http://schemas.microsoft.com/office/drawing/2014/main" id="{47DC4798-F59D-AD46-8173-D2745B11AC7A}"/>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4;p1">
            <a:extLst>
              <a:ext uri="{FF2B5EF4-FFF2-40B4-BE49-F238E27FC236}">
                <a16:creationId xmlns:a16="http://schemas.microsoft.com/office/drawing/2014/main" id="{DC7FC3DB-DE33-4940-A555-1EF319F09B54}"/>
              </a:ext>
            </a:extLst>
          </p:cNvPr>
          <p:cNvSpPr txBox="1">
            <a:spLocks noGrp="1" noChangeArrowheads="1"/>
          </p:cNvSpPr>
          <p:nvPr>
            <p:ph type="sldNum" idx="13"/>
          </p:nvPr>
        </p:nvSpPr>
        <p:spPr>
          <a:ln/>
        </p:spPr>
        <p:txBody>
          <a:bodyPr/>
          <a:lstStyle>
            <a:lvl1pPr>
              <a:defRPr/>
            </a:lvl1pPr>
          </a:lstStyle>
          <a:p>
            <a:pPr>
              <a:defRPr/>
            </a:pPr>
            <a:fld id="{3E38EB2D-03B1-C448-921E-29D245157D74}" type="slidenum">
              <a:rPr lang="en-US" altLang="en-US"/>
              <a:pPr>
                <a:defRPr/>
              </a:pPr>
              <a:t>‹#›</a:t>
            </a:fld>
            <a:endParaRPr lang="en-US" altLang="en-US"/>
          </a:p>
        </p:txBody>
      </p:sp>
    </p:spTree>
    <p:extLst>
      <p:ext uri="{BB962C8B-B14F-4D97-AF65-F5344CB8AC3E}">
        <p14:creationId xmlns:p14="http://schemas.microsoft.com/office/powerpoint/2010/main" val="274561665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anchor="b">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pPr lvl="0"/>
            <a:endParaRPr noProof="0">
              <a:sym typeface="Calibri"/>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5" name="Google Shape;12;p1">
            <a:extLst>
              <a:ext uri="{FF2B5EF4-FFF2-40B4-BE49-F238E27FC236}">
                <a16:creationId xmlns:a16="http://schemas.microsoft.com/office/drawing/2014/main" id="{95D244CE-1C32-9F46-8A00-7469FE7FC6E2}"/>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13;p1">
            <a:extLst>
              <a:ext uri="{FF2B5EF4-FFF2-40B4-BE49-F238E27FC236}">
                <a16:creationId xmlns:a16="http://schemas.microsoft.com/office/drawing/2014/main" id="{BB1CED8A-03F6-ED4E-BD67-C54032DEC226}"/>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4;p1">
            <a:extLst>
              <a:ext uri="{FF2B5EF4-FFF2-40B4-BE49-F238E27FC236}">
                <a16:creationId xmlns:a16="http://schemas.microsoft.com/office/drawing/2014/main" id="{18FFF32B-7C91-5848-8746-047AB58AC258}"/>
              </a:ext>
            </a:extLst>
          </p:cNvPr>
          <p:cNvSpPr txBox="1">
            <a:spLocks noGrp="1" noChangeArrowheads="1"/>
          </p:cNvSpPr>
          <p:nvPr>
            <p:ph type="sldNum" idx="13"/>
          </p:nvPr>
        </p:nvSpPr>
        <p:spPr>
          <a:ln/>
        </p:spPr>
        <p:txBody>
          <a:bodyPr/>
          <a:lstStyle>
            <a:lvl1pPr>
              <a:defRPr/>
            </a:lvl1pPr>
          </a:lstStyle>
          <a:p>
            <a:pPr>
              <a:defRPr/>
            </a:pPr>
            <a:fld id="{F0CD95B8-D0FA-2A4A-B0A1-F59889DA8D2A}" type="slidenum">
              <a:rPr lang="en-US" altLang="en-US"/>
              <a:pPr>
                <a:defRPr/>
              </a:pPr>
              <a:t>‹#›</a:t>
            </a:fld>
            <a:endParaRPr lang="en-US" altLang="en-US"/>
          </a:p>
        </p:txBody>
      </p:sp>
    </p:spTree>
    <p:extLst>
      <p:ext uri="{BB962C8B-B14F-4D97-AF65-F5344CB8AC3E}">
        <p14:creationId xmlns:p14="http://schemas.microsoft.com/office/powerpoint/2010/main" val="1831422895"/>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 name="Google Shape;12;p1">
            <a:extLst>
              <a:ext uri="{FF2B5EF4-FFF2-40B4-BE49-F238E27FC236}">
                <a16:creationId xmlns:a16="http://schemas.microsoft.com/office/drawing/2014/main" id="{B3E2D091-CE31-3F46-A234-AB4AD948F712}"/>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F5F64A7B-C0AF-C045-A2E7-C80BE23F8956}"/>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DE034441-4487-7E4C-8ACB-AB889E627F36}"/>
              </a:ext>
            </a:extLst>
          </p:cNvPr>
          <p:cNvSpPr txBox="1">
            <a:spLocks noGrp="1" noChangeArrowheads="1"/>
          </p:cNvSpPr>
          <p:nvPr>
            <p:ph type="sldNum" idx="13"/>
          </p:nvPr>
        </p:nvSpPr>
        <p:spPr>
          <a:ln/>
        </p:spPr>
        <p:txBody>
          <a:bodyPr/>
          <a:lstStyle>
            <a:lvl1pPr>
              <a:defRPr/>
            </a:lvl1pPr>
          </a:lstStyle>
          <a:p>
            <a:pPr>
              <a:defRPr/>
            </a:pPr>
            <a:fld id="{4FBC357B-EA29-5640-8879-4F9D2E5665E6}" type="slidenum">
              <a:rPr lang="en-US" altLang="en-US"/>
              <a:pPr>
                <a:defRPr/>
              </a:pPr>
              <a:t>‹#›</a:t>
            </a:fld>
            <a:endParaRPr lang="en-US" altLang="en-US"/>
          </a:p>
        </p:txBody>
      </p:sp>
    </p:spTree>
    <p:extLst>
      <p:ext uri="{BB962C8B-B14F-4D97-AF65-F5344CB8AC3E}">
        <p14:creationId xmlns:p14="http://schemas.microsoft.com/office/powerpoint/2010/main" val="23955824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B9BD5"/>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1026" name="Google Shape;10;p1">
            <a:extLst>
              <a:ext uri="{FF2B5EF4-FFF2-40B4-BE49-F238E27FC236}">
                <a16:creationId xmlns:a16="http://schemas.microsoft.com/office/drawing/2014/main" id="{7B4CE1F6-5A22-724D-A808-4C6B10259F0F}"/>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11;p1">
            <a:extLst>
              <a:ext uri="{FF2B5EF4-FFF2-40B4-BE49-F238E27FC236}">
                <a16:creationId xmlns:a16="http://schemas.microsoft.com/office/drawing/2014/main" id="{87358521-B168-F548-A4C0-33C138AC3D0F}"/>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1">
            <a:extLst>
              <a:ext uri="{FF2B5EF4-FFF2-40B4-BE49-F238E27FC236}">
                <a16:creationId xmlns:a16="http://schemas.microsoft.com/office/drawing/2014/main" id="{F2A16A6B-A218-6A4E-B62D-B02684F91B64}"/>
              </a:ext>
            </a:extLst>
          </p:cNvPr>
          <p:cNvSpPr txBox="1">
            <a:spLocks noGrp="1" noChangeArrowheads="1"/>
          </p:cNvSpPr>
          <p:nvPr>
            <p:ph type="dt" idx="10"/>
          </p:nvPr>
        </p:nvSpPr>
        <p:spPr bwMode="auto">
          <a:xfrm>
            <a:off x="838200" y="6356350"/>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FFFFFF"/>
                </a:solidFill>
                <a:latin typeface="Calibri" panose="020F0502020204030204" pitchFamily="34" charset="0"/>
                <a:sym typeface="Calibri" panose="020F0502020204030204" pitchFamily="34" charset="0"/>
              </a:defRPr>
            </a:lvl1pPr>
          </a:lstStyle>
          <a:p>
            <a:pPr>
              <a:defRPr/>
            </a:pPr>
            <a:endParaRPr lang="en-US" altLang="en-US"/>
          </a:p>
        </p:txBody>
      </p:sp>
      <p:sp>
        <p:nvSpPr>
          <p:cNvPr id="1029" name="Google Shape;13;p1">
            <a:extLst>
              <a:ext uri="{FF2B5EF4-FFF2-40B4-BE49-F238E27FC236}">
                <a16:creationId xmlns:a16="http://schemas.microsoft.com/office/drawing/2014/main" id="{A16BCB96-AC93-6943-B674-FB82F099CF6F}"/>
              </a:ext>
            </a:extLst>
          </p:cNvPr>
          <p:cNvSpPr txBox="1">
            <a:spLocks noGrp="1" noChangeArrowheads="1"/>
          </p:cNvSpPr>
          <p:nvPr>
            <p:ph type="ftr" idx="11"/>
          </p:nvPr>
        </p:nvSpPr>
        <p:spPr bwMode="auto">
          <a:xfrm>
            <a:off x="4038600" y="6356350"/>
            <a:ext cx="41148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1200">
                <a:solidFill>
                  <a:srgbClr val="FFFFFF"/>
                </a:solidFill>
                <a:latin typeface="Calibri" panose="020F0502020204030204" pitchFamily="34" charset="0"/>
                <a:sym typeface="Calibri" panose="020F0502020204030204" pitchFamily="34" charset="0"/>
              </a:defRPr>
            </a:lvl1pPr>
          </a:lstStyle>
          <a:p>
            <a:pPr>
              <a:defRPr/>
            </a:pPr>
            <a:endParaRPr lang="en-US" altLang="en-US"/>
          </a:p>
        </p:txBody>
      </p:sp>
      <p:sp>
        <p:nvSpPr>
          <p:cNvPr id="1030" name="Google Shape;14;p1">
            <a:extLst>
              <a:ext uri="{FF2B5EF4-FFF2-40B4-BE49-F238E27FC236}">
                <a16:creationId xmlns:a16="http://schemas.microsoft.com/office/drawing/2014/main" id="{B93839B5-A3F0-B842-8D22-FE7B4CE9780C}"/>
              </a:ext>
            </a:extLst>
          </p:cNvPr>
          <p:cNvSpPr txBox="1">
            <a:spLocks noGrp="1" noChangeArrowheads="1"/>
          </p:cNvSpPr>
          <p:nvPr>
            <p:ph type="sldNum" idx="12"/>
          </p:nvPr>
        </p:nvSpPr>
        <p:spPr bwMode="auto">
          <a:xfrm>
            <a:off x="8610600" y="6356350"/>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Clr>
                <a:srgbClr val="000000"/>
              </a:buClr>
              <a:buFont typeface="Arial" panose="020B0604020202020204" pitchFamily="34" charset="0"/>
              <a:buNone/>
              <a:defRPr sz="1200">
                <a:solidFill>
                  <a:srgbClr val="FFFFFF"/>
                </a:solidFill>
                <a:latin typeface="Calibri" panose="020F0502020204030204" pitchFamily="34" charset="0"/>
                <a:sym typeface="Calibri" panose="020F0502020204030204" pitchFamily="34" charset="0"/>
              </a:defRPr>
            </a:lvl1pPr>
          </a:lstStyle>
          <a:p>
            <a:pPr>
              <a:defRPr/>
            </a:pPr>
            <a:fld id="{6B0D97DE-419C-2448-8BFE-9571FDBEB2F0}"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ransition advClick="0"/>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whistle.vhsl.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Google Shape;163;p25">
            <a:extLst>
              <a:ext uri="{FF2B5EF4-FFF2-40B4-BE49-F238E27FC236}">
                <a16:creationId xmlns:a16="http://schemas.microsoft.com/office/drawing/2014/main" id="{4791FB83-60EE-154F-8B45-3F361CC7F445}"/>
              </a:ext>
            </a:extLst>
          </p:cNvPr>
          <p:cNvSpPr txBox="1">
            <a:spLocks noGrp="1" noChangeArrowheads="1"/>
          </p:cNvSpPr>
          <p:nvPr>
            <p:ph type="ctrTitle"/>
          </p:nvPr>
        </p:nvSpPr>
        <p:spPr>
          <a:xfrm>
            <a:off x="1524000" y="665163"/>
            <a:ext cx="9144000" cy="2387600"/>
          </a:xfrm>
        </p:spPr>
        <p:txBody>
          <a:bodyPr/>
          <a:lstStyle/>
          <a:p>
            <a:pPr eaLnBrk="1" hangingPunct="1">
              <a:spcBef>
                <a:spcPct val="0"/>
              </a:spcBef>
              <a:spcAft>
                <a:spcPct val="0"/>
              </a:spcAft>
              <a:buClr>
                <a:srgbClr val="FFC000"/>
              </a:buClr>
              <a:buFont typeface="Calibri" panose="020F0502020204030204" pitchFamily="34" charset="0"/>
              <a:buNone/>
            </a:pPr>
            <a:r>
              <a:rPr lang="en-US" altLang="en-US" b="1" dirty="0">
                <a:solidFill>
                  <a:schemeClr val="tx1"/>
                </a:solidFill>
                <a:latin typeface="Calibri" panose="020F0502020204030204" pitchFamily="34" charset="0"/>
                <a:cs typeface="Arial" panose="020B0604020202020204" pitchFamily="34" charset="0"/>
                <a:sym typeface="Calibri" panose="020F0502020204030204" pitchFamily="34" charset="0"/>
              </a:rPr>
              <a:t>PFOA TRAINING SESSION #3 Kicking Game	-- Rule 6</a:t>
            </a:r>
          </a:p>
        </p:txBody>
      </p:sp>
      <p:sp>
        <p:nvSpPr>
          <p:cNvPr id="13314" name="Google Shape;164;p25">
            <a:extLst>
              <a:ext uri="{FF2B5EF4-FFF2-40B4-BE49-F238E27FC236}">
                <a16:creationId xmlns:a16="http://schemas.microsoft.com/office/drawing/2014/main" id="{D0A36B7B-96B1-AD4B-B630-4D92C52B6E94}"/>
              </a:ext>
            </a:extLst>
          </p:cNvPr>
          <p:cNvSpPr txBox="1">
            <a:spLocks noGrp="1" noChangeArrowheads="1"/>
          </p:cNvSpPr>
          <p:nvPr>
            <p:ph type="subTitle" idx="1"/>
          </p:nvPr>
        </p:nvSpPr>
        <p:spPr>
          <a:xfrm>
            <a:off x="1524000" y="2921440"/>
            <a:ext cx="9144000" cy="1655762"/>
          </a:xfrm>
        </p:spPr>
        <p:txBody>
          <a:bodyPr/>
          <a:lstStyle/>
          <a:p>
            <a:pPr eaLnBrk="1" hangingPunct="1">
              <a:spcBef>
                <a:spcPct val="0"/>
              </a:spcBef>
              <a:spcAft>
                <a:spcPct val="0"/>
              </a:spcAft>
              <a:buClr>
                <a:srgbClr val="FFC000"/>
              </a:buClr>
              <a:buSzPts val="3600"/>
              <a:buFont typeface="Arial" panose="020B0604020202020204" pitchFamily="34" charset="0"/>
              <a:buNone/>
            </a:pPr>
            <a:r>
              <a:rPr lang="en-US" altLang="en-US" sz="3600" b="1" dirty="0">
                <a:solidFill>
                  <a:schemeClr val="tx1"/>
                </a:solidFill>
                <a:latin typeface="Calibri" panose="020F0502020204030204" pitchFamily="34" charset="0"/>
                <a:cs typeface="Arial" panose="020B0604020202020204" pitchFamily="34" charset="0"/>
                <a:sym typeface="Calibri" panose="020F0502020204030204" pitchFamily="34" charset="0"/>
              </a:rPr>
              <a:t>LIBERTY BAPTIST </a:t>
            </a:r>
          </a:p>
          <a:p>
            <a:pPr eaLnBrk="1" hangingPunct="1">
              <a:spcBef>
                <a:spcPct val="0"/>
              </a:spcBef>
              <a:spcAft>
                <a:spcPct val="0"/>
              </a:spcAft>
              <a:buClr>
                <a:srgbClr val="FFC000"/>
              </a:buClr>
              <a:buSzPts val="3600"/>
              <a:buFont typeface="Arial" panose="020B0604020202020204" pitchFamily="34" charset="0"/>
              <a:buNone/>
            </a:pPr>
            <a:r>
              <a:rPr lang="en-US" altLang="en-US" sz="3600" b="1" dirty="0">
                <a:solidFill>
                  <a:schemeClr val="tx1"/>
                </a:solidFill>
                <a:latin typeface="Calibri" panose="020F0502020204030204" pitchFamily="34" charset="0"/>
                <a:cs typeface="Arial" panose="020B0604020202020204" pitchFamily="34" charset="0"/>
                <a:sym typeface="Calibri" panose="020F0502020204030204" pitchFamily="34" charset="0"/>
              </a:rPr>
              <a:t>July 27, 2021</a:t>
            </a:r>
          </a:p>
          <a:p>
            <a:pPr eaLnBrk="1" hangingPunct="1">
              <a:spcBef>
                <a:spcPct val="0"/>
              </a:spcBef>
              <a:spcAft>
                <a:spcPct val="0"/>
              </a:spcAft>
              <a:buClr>
                <a:srgbClr val="FFC000"/>
              </a:buClr>
              <a:buSzPts val="3600"/>
              <a:buFont typeface="Arial" panose="020B0604020202020204" pitchFamily="34" charset="0"/>
              <a:buNone/>
            </a:pPr>
            <a:r>
              <a:rPr lang="en-US" altLang="en-US" sz="3600" b="1" dirty="0">
                <a:solidFill>
                  <a:schemeClr val="tx1"/>
                </a:solidFill>
                <a:latin typeface="Calibri" panose="020F0502020204030204" pitchFamily="34" charset="0"/>
                <a:cs typeface="Arial" panose="020B0604020202020204" pitchFamily="34" charset="0"/>
                <a:sym typeface="Calibri" panose="020F0502020204030204" pitchFamily="34" charset="0"/>
              </a:rPr>
              <a:t>7:00 PM</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Kicking Game 2021</a:t>
            </a:r>
            <a:endParaRPr lang="en-US" dirty="0"/>
          </a:p>
        </p:txBody>
      </p:sp>
      <p:sp>
        <p:nvSpPr>
          <p:cNvPr id="3" name="Text Placeholder 2"/>
          <p:cNvSpPr>
            <a:spLocks noGrp="1"/>
          </p:cNvSpPr>
          <p:nvPr>
            <p:ph type="body" idx="1"/>
          </p:nvPr>
        </p:nvSpPr>
        <p:spPr>
          <a:xfrm>
            <a:off x="642257" y="1138285"/>
            <a:ext cx="10896600" cy="1331538"/>
          </a:xfrm>
        </p:spPr>
        <p:txBody>
          <a:bodyPr/>
          <a:lstStyle/>
          <a:p>
            <a:pPr marL="50800" lvl="0" indent="0">
              <a:buClr>
                <a:srgbClr val="000000"/>
              </a:buClr>
              <a:buNone/>
              <a:defRPr/>
            </a:pPr>
            <a:r>
              <a:rPr lang="en-US" sz="3600" b="1" dirty="0">
                <a:latin typeface="Arial" panose="020B0604020202020204" pitchFamily="34" charset="0"/>
                <a:ea typeface="Calibri" panose="020F0502020204030204" pitchFamily="34" charset="0"/>
              </a:rPr>
              <a:t>TO BE A LEGAL KICK-MUST SATISFY THE HOW, WHEN AND WHERE- CORRECT “HOW” AND CORRECT “WHEN” AND “WHERE”</a:t>
            </a:r>
            <a:endParaRPr lang="en-US" sz="3600" dirty="0">
              <a:latin typeface="+mj-lt"/>
            </a:endParaRPr>
          </a:p>
        </p:txBody>
      </p:sp>
      <p:sp>
        <p:nvSpPr>
          <p:cNvPr id="4" name="TextBox 3"/>
          <p:cNvSpPr txBox="1"/>
          <p:nvPr/>
        </p:nvSpPr>
        <p:spPr>
          <a:xfrm>
            <a:off x="662682" y="2947229"/>
            <a:ext cx="10896599" cy="655244"/>
          </a:xfrm>
          <a:prstGeom prst="rect">
            <a:avLst/>
          </a:prstGeom>
          <a:noFill/>
        </p:spPr>
        <p:txBody>
          <a:bodyPr wrap="square" rtlCol="0">
            <a:spAutoFit/>
          </a:bodyPr>
          <a:lstStyle/>
          <a:p>
            <a:pPr marL="0" marR="0">
              <a:lnSpc>
                <a:spcPct val="107000"/>
              </a:lnSpc>
              <a:spcBef>
                <a:spcPts val="0"/>
              </a:spcBef>
              <a:spcAft>
                <a:spcPts val="800"/>
              </a:spcAft>
            </a:pPr>
            <a:r>
              <a:rPr lang="en-US" sz="3600" b="1" dirty="0">
                <a:solidFill>
                  <a:srgbClr val="FF0000"/>
                </a:solidFill>
                <a:ea typeface="Calibri" panose="020F0502020204030204" pitchFamily="34" charset="0"/>
                <a:cs typeface="Times New Roman" panose="02020603050405020304" pitchFamily="18" charset="0"/>
              </a:rPr>
              <a:t>IF NOT, THEN IT IS AN </a:t>
            </a:r>
            <a:r>
              <a:rPr lang="en-US" sz="3600" b="1" i="1" u="sng" dirty="0">
                <a:solidFill>
                  <a:srgbClr val="FF0000"/>
                </a:solidFill>
                <a:ea typeface="Calibri" panose="020F0502020204030204" pitchFamily="34" charset="0"/>
                <a:cs typeface="Times New Roman" panose="02020603050405020304" pitchFamily="18" charset="0"/>
              </a:rPr>
              <a:t>ILLEGAL KICK</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42256" y="4455950"/>
            <a:ext cx="10896599" cy="1350626"/>
          </a:xfrm>
          <a:prstGeom prst="rect">
            <a:avLst/>
          </a:prstGeom>
          <a:noFill/>
        </p:spPr>
        <p:txBody>
          <a:bodyPr wrap="square" rtlCol="0">
            <a:spAutoFit/>
          </a:bodyPr>
          <a:lstStyle/>
          <a:p>
            <a:pPr marL="0" marR="0">
              <a:lnSpc>
                <a:spcPct val="107000"/>
              </a:lnSpc>
              <a:spcBef>
                <a:spcPts val="0"/>
              </a:spcBef>
              <a:spcAft>
                <a:spcPts val="800"/>
              </a:spcAft>
            </a:pPr>
            <a:r>
              <a:rPr lang="en-US" sz="3600" b="1" dirty="0">
                <a:ea typeface="Calibri" panose="020F0502020204030204" pitchFamily="34" charset="0"/>
                <a:cs typeface="Times New Roman" panose="02020603050405020304" pitchFamily="18" charset="0"/>
              </a:rPr>
              <a:t>THREE WAYS</a:t>
            </a:r>
            <a:r>
              <a:rPr lang="en-US" sz="3600" dirty="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ea typeface="Calibri" panose="020F0502020204030204" pitchFamily="34" charset="0"/>
                <a:cs typeface="Times New Roman" panose="02020603050405020304" pitchFamily="18" charset="0"/>
              </a:rPr>
              <a:t>DROP KICK, PUNT, PLACE KICK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642257" y="3770826"/>
            <a:ext cx="10896599" cy="685124"/>
          </a:xfrm>
          <a:prstGeom prst="rect">
            <a:avLst/>
          </a:prstGeom>
          <a:noFill/>
        </p:spPr>
        <p:txBody>
          <a:bodyPr wrap="square" rtlCol="0">
            <a:spAutoFit/>
          </a:bodyPr>
          <a:lstStyle/>
          <a:p>
            <a:pPr marL="0" marR="0">
              <a:lnSpc>
                <a:spcPct val="107000"/>
              </a:lnSpc>
              <a:spcBef>
                <a:spcPts val="0"/>
              </a:spcBef>
              <a:spcAft>
                <a:spcPts val="800"/>
              </a:spcAft>
            </a:pPr>
            <a:r>
              <a:rPr lang="en-US" sz="3600" b="1" u="sng" dirty="0">
                <a:ea typeface="Calibri" panose="020F0502020204030204" pitchFamily="34" charset="0"/>
                <a:cs typeface="Times New Roman" panose="02020603050405020304" pitchFamily="18" charset="0"/>
              </a:rPr>
              <a:t>HOW</a:t>
            </a:r>
            <a:r>
              <a:rPr lang="en-US" sz="3600" b="1" dirty="0">
                <a:ea typeface="Calibri" panose="020F0502020204030204" pitchFamily="34" charset="0"/>
                <a:cs typeface="Times New Roman" panose="02020603050405020304" pitchFamily="18" charset="0"/>
              </a:rPr>
              <a:t> TO LEGALLY KICK: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642255" y="5836456"/>
            <a:ext cx="10896599" cy="655244"/>
          </a:xfrm>
          <a:prstGeom prst="rect">
            <a:avLst/>
          </a:prstGeom>
          <a:noFill/>
        </p:spPr>
        <p:txBody>
          <a:bodyPr wrap="square" rtlCol="0">
            <a:spAutoFit/>
          </a:bodyPr>
          <a:lstStyle/>
          <a:p>
            <a:pPr marL="0" marR="0">
              <a:lnSpc>
                <a:spcPct val="107000"/>
              </a:lnSpc>
              <a:spcBef>
                <a:spcPts val="0"/>
              </a:spcBef>
              <a:spcAft>
                <a:spcPts val="800"/>
              </a:spcAft>
            </a:pPr>
            <a:r>
              <a:rPr lang="en-US" sz="3600" b="1" u="sng" dirty="0">
                <a:solidFill>
                  <a:srgbClr val="FF0000"/>
                </a:solidFill>
                <a:ea typeface="Calibri" panose="020F0502020204030204" pitchFamily="34" charset="0"/>
              </a:rPr>
              <a:t>ANY OTHER KICK IS AN ILLEGAL KICK</a:t>
            </a:r>
            <a:r>
              <a:rPr lang="en-US" sz="3600" b="1" dirty="0">
                <a:solidFill>
                  <a:srgbClr val="FF0000"/>
                </a:solidFill>
                <a:ea typeface="Calibri" panose="020F0502020204030204" pitchFamily="34" charset="0"/>
              </a:rPr>
              <a:t> .</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331702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Kicking Game 2021</a:t>
            </a:r>
            <a:endParaRPr lang="en-US" dirty="0"/>
          </a:p>
        </p:txBody>
      </p:sp>
      <p:sp>
        <p:nvSpPr>
          <p:cNvPr id="3" name="Text Placeholder 2"/>
          <p:cNvSpPr>
            <a:spLocks noGrp="1"/>
          </p:cNvSpPr>
          <p:nvPr>
            <p:ph type="body" idx="1"/>
          </p:nvPr>
        </p:nvSpPr>
        <p:spPr>
          <a:xfrm>
            <a:off x="642257" y="1138285"/>
            <a:ext cx="10896600" cy="873661"/>
          </a:xfrm>
        </p:spPr>
        <p:txBody>
          <a:bodyPr/>
          <a:lstStyle/>
          <a:p>
            <a:pPr marL="0" indent="0">
              <a:lnSpc>
                <a:spcPct val="107000"/>
              </a:lnSpc>
              <a:spcBef>
                <a:spcPts val="0"/>
              </a:spcBef>
              <a:spcAft>
                <a:spcPts val="800"/>
              </a:spcAft>
              <a:buNone/>
            </a:pPr>
            <a:r>
              <a:rPr lang="en-US" sz="3600" b="1" u="sng" dirty="0">
                <a:latin typeface="Arial" panose="020B0604020202020204" pitchFamily="34" charset="0"/>
                <a:ea typeface="Calibri" panose="020F0502020204030204" pitchFamily="34" charset="0"/>
                <a:cs typeface="Times New Roman" panose="02020603050405020304" pitchFamily="18" charset="0"/>
              </a:rPr>
              <a:t>SCRIMMAGE KICK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42254" y="2052084"/>
            <a:ext cx="10896599" cy="1350626"/>
          </a:xfrm>
          <a:prstGeom prst="rect">
            <a:avLst/>
          </a:prstGeom>
          <a:noFill/>
        </p:spPr>
        <p:txBody>
          <a:bodyPr wrap="square" rtlCol="0">
            <a:spAutoFit/>
          </a:bodyPr>
          <a:lstStyle/>
          <a:p>
            <a:pPr marL="0" marR="0">
              <a:lnSpc>
                <a:spcPct val="107000"/>
              </a:lnSpc>
              <a:spcBef>
                <a:spcPts val="0"/>
              </a:spcBef>
              <a:spcAft>
                <a:spcPts val="800"/>
              </a:spcAft>
            </a:pPr>
            <a:r>
              <a:rPr lang="en-US" sz="3600" b="1" u="sng" dirty="0">
                <a:ea typeface="Calibri" panose="020F0502020204030204" pitchFamily="34" charset="0"/>
                <a:cs typeface="Times New Roman" panose="02020603050405020304" pitchFamily="18" charset="0"/>
              </a:rPr>
              <a:t>WHEN</a:t>
            </a:r>
            <a:r>
              <a:rPr lang="en-US" sz="3600" b="1" dirty="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ea typeface="Calibri" panose="020F0502020204030204" pitchFamily="34" charset="0"/>
                <a:cs typeface="Times New Roman" panose="02020603050405020304" pitchFamily="18" charset="0"/>
              </a:rPr>
              <a:t>BEFORE POSSESSION CHANGES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642254" y="3749259"/>
            <a:ext cx="10896599" cy="2046009"/>
          </a:xfrm>
          <a:prstGeom prst="rect">
            <a:avLst/>
          </a:prstGeom>
          <a:noFill/>
        </p:spPr>
        <p:txBody>
          <a:bodyPr wrap="square" rtlCol="0">
            <a:spAutoFit/>
          </a:bodyPr>
          <a:lstStyle/>
          <a:p>
            <a:pPr marL="0" marR="0">
              <a:lnSpc>
                <a:spcPct val="107000"/>
              </a:lnSpc>
              <a:spcBef>
                <a:spcPts val="0"/>
              </a:spcBef>
              <a:spcAft>
                <a:spcPts val="800"/>
              </a:spcAft>
            </a:pPr>
            <a:r>
              <a:rPr lang="en-US" sz="3600" b="1" u="sng" dirty="0">
                <a:ea typeface="Calibri" panose="020F0502020204030204" pitchFamily="34" charset="0"/>
                <a:cs typeface="Times New Roman" panose="02020603050405020304" pitchFamily="18" charset="0"/>
              </a:rPr>
              <a:t>WHERE: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u="sng" dirty="0">
                <a:ea typeface="Calibri" panose="020F0502020204030204" pitchFamily="34" charset="0"/>
                <a:cs typeface="Times New Roman" panose="02020603050405020304" pitchFamily="18" charset="0"/>
              </a:rPr>
              <a:t>SCRIMMAGE KICK</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ea typeface="Calibri" panose="020F0502020204030204" pitchFamily="34" charset="0"/>
                <a:cs typeface="Times New Roman" panose="02020603050405020304" pitchFamily="18" charset="0"/>
              </a:rPr>
              <a:t>FROM IN OR BEHIND THE NEUTRAL ZONE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911707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Kicking Game 2021</a:t>
            </a:r>
            <a:endParaRPr lang="en-US" dirty="0"/>
          </a:p>
        </p:txBody>
      </p:sp>
      <p:sp>
        <p:nvSpPr>
          <p:cNvPr id="3" name="Text Placeholder 2"/>
          <p:cNvSpPr>
            <a:spLocks noGrp="1"/>
          </p:cNvSpPr>
          <p:nvPr>
            <p:ph type="body" idx="1"/>
          </p:nvPr>
        </p:nvSpPr>
        <p:spPr>
          <a:xfrm>
            <a:off x="662682" y="1326384"/>
            <a:ext cx="10876170" cy="1297073"/>
          </a:xfrm>
        </p:spPr>
        <p:txBody>
          <a:bodyPr/>
          <a:lstStyle/>
          <a:p>
            <a:pPr marL="0" indent="0">
              <a:lnSpc>
                <a:spcPct val="107000"/>
              </a:lnSpc>
              <a:spcBef>
                <a:spcPts val="0"/>
              </a:spcBef>
              <a:spcAft>
                <a:spcPts val="800"/>
              </a:spcAft>
              <a:buNone/>
            </a:pPr>
            <a:r>
              <a:rPr lang="en-US" sz="3600" b="1" u="sng" dirty="0">
                <a:latin typeface="Arial" panose="020B0604020202020204" pitchFamily="34" charset="0"/>
                <a:ea typeface="Calibri" panose="020F0502020204030204" pitchFamily="34" charset="0"/>
                <a:cs typeface="Times New Roman" panose="02020603050405020304" pitchFamily="18" charset="0"/>
              </a:rPr>
              <a:t>FREE KICK: </a:t>
            </a:r>
            <a:r>
              <a:rPr lang="en-US" sz="3600" b="1" dirty="0">
                <a:latin typeface="Arial" panose="020B0604020202020204" pitchFamily="34" charset="0"/>
                <a:ea typeface="Calibri" panose="020F0502020204030204" pitchFamily="34" charset="0"/>
                <a:cs typeface="Times New Roman" panose="02020603050405020304" pitchFamily="18" charset="0"/>
              </a:rPr>
              <a:t>FROM K’S FREE KICK LINE (PUNT WITHIN 1 STEP BEHIND LINE)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62682" y="2839722"/>
            <a:ext cx="10896599" cy="655244"/>
          </a:xfrm>
          <a:prstGeom prst="rect">
            <a:avLst/>
          </a:prstGeom>
          <a:noFill/>
        </p:spPr>
        <p:txBody>
          <a:bodyPr wrap="square" rtlCol="0">
            <a:spAutoFit/>
          </a:bodyPr>
          <a:lstStyle/>
          <a:p>
            <a:pPr marL="0" marR="0">
              <a:lnSpc>
                <a:spcPct val="107000"/>
              </a:lnSpc>
              <a:spcBef>
                <a:spcPts val="0"/>
              </a:spcBef>
              <a:spcAft>
                <a:spcPts val="800"/>
              </a:spcAft>
            </a:pPr>
            <a:r>
              <a:rPr lang="en-US" sz="3600" b="1" dirty="0">
                <a:solidFill>
                  <a:srgbClr val="FF0000"/>
                </a:solidFill>
                <a:ea typeface="Calibri" panose="020F0502020204030204" pitchFamily="34" charset="0"/>
                <a:cs typeface="Times New Roman" panose="02020603050405020304" pitchFamily="18" charset="0"/>
              </a:rPr>
              <a:t>K40 FOR KICK OFFS.  K20 FOR SAFETIES</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42254" y="4426070"/>
            <a:ext cx="10896599" cy="655244"/>
          </a:xfrm>
          <a:prstGeom prst="rect">
            <a:avLst/>
          </a:prstGeom>
          <a:noFill/>
        </p:spPr>
        <p:txBody>
          <a:bodyPr wrap="square" rtlCol="0">
            <a:spAutoFit/>
          </a:bodyPr>
          <a:lstStyle/>
          <a:p>
            <a:pPr marL="0" marR="0">
              <a:lnSpc>
                <a:spcPct val="107000"/>
              </a:lnSpc>
              <a:spcBef>
                <a:spcPts val="0"/>
              </a:spcBef>
              <a:spcAft>
                <a:spcPts val="800"/>
              </a:spcAft>
            </a:pPr>
            <a:r>
              <a:rPr lang="en-US" sz="3600" b="1" u="sng" dirty="0">
                <a:ea typeface="Calibri" panose="020F0502020204030204" pitchFamily="34" charset="0"/>
                <a:cs typeface="Times New Roman" panose="02020603050405020304" pitchFamily="18" charset="0"/>
              </a:rPr>
              <a:t>FAIR CATCH</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642254" y="3650385"/>
            <a:ext cx="10896599" cy="655244"/>
          </a:xfrm>
          <a:prstGeom prst="rect">
            <a:avLst/>
          </a:prstGeom>
          <a:noFill/>
        </p:spPr>
        <p:txBody>
          <a:bodyPr wrap="square" rtlCol="0">
            <a:spAutoFit/>
          </a:bodyPr>
          <a:lstStyle/>
          <a:p>
            <a:pPr lvl="0">
              <a:lnSpc>
                <a:spcPct val="107000"/>
              </a:lnSpc>
              <a:spcBef>
                <a:spcPts val="0"/>
              </a:spcBef>
              <a:spcAft>
                <a:spcPts val="800"/>
              </a:spcAft>
            </a:pPr>
            <a:r>
              <a:rPr lang="en-US" sz="3600" b="1" u="sng" dirty="0">
                <a:ea typeface="Calibri" panose="020F0502020204030204" pitchFamily="34" charset="0"/>
              </a:rPr>
              <a:t>FIRST TOUCHING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p:txBody>
      </p:sp>
      <p:sp>
        <p:nvSpPr>
          <p:cNvPr id="7" name="TextBox 6"/>
          <p:cNvSpPr txBox="1"/>
          <p:nvPr/>
        </p:nvSpPr>
        <p:spPr>
          <a:xfrm>
            <a:off x="642253" y="5216097"/>
            <a:ext cx="10896599" cy="655244"/>
          </a:xfrm>
          <a:prstGeom prst="rect">
            <a:avLst/>
          </a:prstGeom>
          <a:noFill/>
        </p:spPr>
        <p:txBody>
          <a:bodyPr wrap="square" rtlCol="0">
            <a:spAutoFit/>
          </a:bodyPr>
          <a:lstStyle/>
          <a:p>
            <a:pPr marL="0" marR="0">
              <a:lnSpc>
                <a:spcPct val="107000"/>
              </a:lnSpc>
              <a:spcBef>
                <a:spcPts val="0"/>
              </a:spcBef>
              <a:spcAft>
                <a:spcPts val="800"/>
              </a:spcAft>
            </a:pPr>
            <a:r>
              <a:rPr lang="en-US" sz="3600" b="1" u="sng" dirty="0">
                <a:solidFill>
                  <a:srgbClr val="FF0000"/>
                </a:solidFill>
                <a:ea typeface="Calibri" panose="020F0502020204030204" pitchFamily="34" charset="0"/>
                <a:cs typeface="Times New Roman" panose="02020603050405020304" pitchFamily="18" charset="0"/>
              </a:rPr>
              <a:t>KICK CATCHING INTERFERENCE</a:t>
            </a:r>
            <a:endPar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31156497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Kicking Game 2021</a:t>
            </a:r>
            <a:endParaRPr lang="en-US" dirty="0"/>
          </a:p>
        </p:txBody>
      </p:sp>
      <p:sp>
        <p:nvSpPr>
          <p:cNvPr id="3" name="Text Placeholder 2"/>
          <p:cNvSpPr>
            <a:spLocks noGrp="1"/>
          </p:cNvSpPr>
          <p:nvPr>
            <p:ph type="body" idx="1"/>
          </p:nvPr>
        </p:nvSpPr>
        <p:spPr>
          <a:xfrm>
            <a:off x="662681" y="1143923"/>
            <a:ext cx="11115657" cy="1312249"/>
          </a:xfrm>
        </p:spPr>
        <p:txBody>
          <a:bodyPr/>
          <a:lstStyle/>
          <a:p>
            <a:pPr marL="50800" lvl="0" indent="0">
              <a:buNone/>
            </a:pPr>
            <a:r>
              <a:rPr lang="en-US" sz="3600" b="1" dirty="0">
                <a:latin typeface="Arial" panose="020B0604020202020204" pitchFamily="34" charset="0"/>
                <a:ea typeface="Calibri" panose="020F0502020204030204" pitchFamily="34" charset="0"/>
                <a:cs typeface="Times New Roman" panose="02020603050405020304" pitchFamily="18" charset="0"/>
              </a:rPr>
              <a:t>K TOUCHING KICK IN THE AIR, UNTOUCHED BY R:  </a:t>
            </a:r>
            <a:r>
              <a:rPr lang="en-US" sz="3600" b="1" dirty="0">
                <a:solidFill>
                  <a:srgbClr val="FF0000"/>
                </a:solidFill>
                <a:latin typeface="Arial" panose="020B0604020202020204" pitchFamily="34" charset="0"/>
                <a:ea typeface="Calibri" panose="020F0502020204030204" pitchFamily="34" charset="0"/>
              </a:rPr>
              <a:t>FREE KICK </a:t>
            </a:r>
            <a:r>
              <a:rPr lang="en-US" sz="3600" b="1" i="1" u="sng" dirty="0">
                <a:solidFill>
                  <a:srgbClr val="FF0000"/>
                </a:solidFill>
                <a:latin typeface="Arial" panose="020B0604020202020204" pitchFamily="34" charset="0"/>
                <a:ea typeface="Calibri" panose="020F0502020204030204" pitchFamily="34" charset="0"/>
              </a:rPr>
              <a:t>NEVER</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42253" y="2521035"/>
            <a:ext cx="10896599" cy="1248034"/>
          </a:xfrm>
          <a:prstGeom prst="rect">
            <a:avLst/>
          </a:prstGeom>
          <a:noFill/>
        </p:spPr>
        <p:txBody>
          <a:bodyPr wrap="square" rtlCol="0">
            <a:spAutoFit/>
          </a:bodyPr>
          <a:lstStyle/>
          <a:p>
            <a:pPr marL="0" marR="0">
              <a:lnSpc>
                <a:spcPct val="107000"/>
              </a:lnSpc>
              <a:spcBef>
                <a:spcPts val="0"/>
              </a:spcBef>
              <a:spcAft>
                <a:spcPts val="800"/>
              </a:spcAft>
            </a:pPr>
            <a:r>
              <a:rPr lang="en-US" sz="3600" b="1" dirty="0">
                <a:ea typeface="Calibri" panose="020F0502020204030204" pitchFamily="34" charset="0"/>
                <a:cs typeface="Times New Roman" panose="02020603050405020304" pitchFamily="18" charset="0"/>
              </a:rPr>
              <a:t>SCRIMMAGE KICK </a:t>
            </a:r>
            <a:r>
              <a:rPr lang="en-US" sz="3600" b="1" u="sng" dirty="0">
                <a:ea typeface="Calibri" panose="020F0502020204030204" pitchFamily="34" charset="0"/>
                <a:cs typeface="Times New Roman" panose="02020603050405020304" pitchFamily="18" charset="0"/>
              </a:rPr>
              <a:t>ONE EXCEPTION</a:t>
            </a:r>
            <a:r>
              <a:rPr lang="en-US" sz="3600" b="1" dirty="0">
                <a:ea typeface="Calibri" panose="020F0502020204030204" pitchFamily="34" charset="0"/>
                <a:cs typeface="Times New Roman" panose="02020603050405020304" pitchFamily="18" charset="0"/>
              </a:rPr>
              <a:t>: IF NO R IN POSITION TO CATCH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42254" y="4426070"/>
            <a:ext cx="10896599" cy="1277914"/>
          </a:xfrm>
          <a:prstGeom prst="rect">
            <a:avLst/>
          </a:prstGeom>
          <a:noFill/>
        </p:spPr>
        <p:txBody>
          <a:bodyPr wrap="square" rtlCol="0">
            <a:spAutoFit/>
          </a:bodyPr>
          <a:lstStyle/>
          <a:p>
            <a:pPr lvl="0">
              <a:lnSpc>
                <a:spcPct val="107000"/>
              </a:lnSpc>
              <a:spcBef>
                <a:spcPts val="0"/>
              </a:spcBef>
              <a:spcAft>
                <a:spcPts val="800"/>
              </a:spcAft>
            </a:pPr>
            <a:r>
              <a:rPr lang="en-US" sz="3600" b="1" dirty="0">
                <a:ea typeface="Calibri" panose="020F0502020204030204" pitchFamily="34" charset="0"/>
              </a:rPr>
              <a:t>FIRST TOUCHING </a:t>
            </a:r>
            <a:r>
              <a:rPr lang="en-US" sz="3600" b="1" u="sng" dirty="0">
                <a:ea typeface="Calibri" panose="020F0502020204030204" pitchFamily="34" charset="0"/>
              </a:rPr>
              <a:t>ALWAYS</a:t>
            </a:r>
            <a:r>
              <a:rPr lang="en-US" sz="3600" b="1" dirty="0">
                <a:ea typeface="Calibri" panose="020F0502020204030204" pitchFamily="34" charset="0"/>
              </a:rPr>
              <a:t> IGNORED IF PENALTY ACCEPTED FOR FOUL DURING DOWN</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p:txBody>
      </p:sp>
      <p:sp>
        <p:nvSpPr>
          <p:cNvPr id="8" name="TextBox 7"/>
          <p:cNvSpPr txBox="1"/>
          <p:nvPr/>
        </p:nvSpPr>
        <p:spPr>
          <a:xfrm>
            <a:off x="642252" y="3769069"/>
            <a:ext cx="10896599" cy="655244"/>
          </a:xfrm>
          <a:prstGeom prst="rect">
            <a:avLst/>
          </a:prstGeom>
          <a:noFill/>
        </p:spPr>
        <p:txBody>
          <a:bodyPr wrap="square" rtlCol="0">
            <a:sp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3600" b="1"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FIRST TOUCHING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p:txBody>
      </p:sp>
      <p:sp>
        <p:nvSpPr>
          <p:cNvPr id="7" name="TextBox 6"/>
          <p:cNvSpPr txBox="1"/>
          <p:nvPr/>
        </p:nvSpPr>
        <p:spPr>
          <a:xfrm>
            <a:off x="522515" y="5813860"/>
            <a:ext cx="11092542" cy="685124"/>
          </a:xfrm>
          <a:prstGeom prst="rect">
            <a:avLst/>
          </a:prstGeom>
          <a:noFill/>
        </p:spPr>
        <p:txBody>
          <a:bodyPr wrap="square" rtlCol="0">
            <a:spAutoFit/>
          </a:bodyPr>
          <a:lstStyle/>
          <a:p>
            <a:pPr lvl="0">
              <a:lnSpc>
                <a:spcPct val="107000"/>
              </a:lnSpc>
              <a:spcBef>
                <a:spcPts val="0"/>
              </a:spcBef>
              <a:spcAft>
                <a:spcPts val="800"/>
              </a:spcAft>
            </a:pPr>
            <a:r>
              <a:rPr lang="en-US" sz="3600" b="1" dirty="0">
                <a:ea typeface="Calibri" panose="020F0502020204030204" pitchFamily="34" charset="0"/>
              </a:rPr>
              <a:t>BATTING (FOOTBALL FUNDAMENTALS) PG 82-83</a:t>
            </a:r>
            <a:endPar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60786076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P spid="8"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7" y="1138285"/>
            <a:ext cx="10896600" cy="2416628"/>
          </a:xfrm>
        </p:spPr>
        <p:txBody>
          <a:bodyPr/>
          <a:lstStyle/>
          <a:p>
            <a:pPr marL="50800" lvl="0" indent="0">
              <a:buClr>
                <a:srgbClr val="000000"/>
              </a:buClr>
              <a:buNone/>
              <a:defRPr/>
            </a:pPr>
            <a:r>
              <a:rPr lang="en-US" sz="3600" dirty="0">
                <a:solidFill>
                  <a:srgbClr val="000000"/>
                </a:solidFill>
                <a:latin typeface="+mn-lt"/>
              </a:rPr>
              <a:t>1. 4</a:t>
            </a:r>
            <a:r>
              <a:rPr lang="en-US" sz="3600" baseline="30000" dirty="0">
                <a:solidFill>
                  <a:srgbClr val="000000"/>
                </a:solidFill>
                <a:latin typeface="+mn-lt"/>
              </a:rPr>
              <a:t>TH</a:t>
            </a:r>
            <a:r>
              <a:rPr lang="en-US" sz="3600" dirty="0">
                <a:solidFill>
                  <a:srgbClr val="000000"/>
                </a:solidFill>
                <a:latin typeface="+mn-lt"/>
              </a:rPr>
              <a:t> AND 10 ON TEAM K’S 20-YARD LINE. K1’S PUNT IS BLOCKED AND REMAINS BEHIND THE NEUTRAL ZONE. K1 RECOVERS AT HIS OWN 10-YARD LINE AND PUNTS THE BALL A SECOND TIME. THE BALL ROLLS TO HALT AT THE 50-YARD LINE WHERE IT IS DOWNED BY K2.</a:t>
            </a:r>
          </a:p>
          <a:p>
            <a:endParaRPr lang="en-US" sz="3600" dirty="0">
              <a:latin typeface="+mn-lt"/>
            </a:endParaRPr>
          </a:p>
        </p:txBody>
      </p:sp>
      <p:sp>
        <p:nvSpPr>
          <p:cNvPr id="5" name="TextBox 4"/>
          <p:cNvSpPr txBox="1"/>
          <p:nvPr/>
        </p:nvSpPr>
        <p:spPr>
          <a:xfrm>
            <a:off x="236905" y="4629566"/>
            <a:ext cx="11005457" cy="2308324"/>
          </a:xfrm>
          <a:prstGeom prst="rect">
            <a:avLst/>
          </a:prstGeom>
          <a:noFill/>
        </p:spPr>
        <p:txBody>
          <a:bodyPr wrap="square" rtlCol="0">
            <a:spAutoFit/>
          </a:bodyPr>
          <a:lstStyle/>
          <a:p>
            <a:pPr lvl="1">
              <a:buClr>
                <a:schemeClr val="tx1"/>
              </a:buClr>
              <a:defRPr/>
            </a:pPr>
            <a:r>
              <a:rPr lang="en-US" sz="3600" u="sng" dirty="0">
                <a:solidFill>
                  <a:schemeClr val="tx1"/>
                </a:solidFill>
              </a:rPr>
              <a:t>a. TEAM K’S BALL 4</a:t>
            </a:r>
            <a:r>
              <a:rPr lang="en-US" sz="3600" u="sng" baseline="30000" dirty="0">
                <a:solidFill>
                  <a:schemeClr val="tx1"/>
                </a:solidFill>
              </a:rPr>
              <a:t>TH</a:t>
            </a:r>
            <a:r>
              <a:rPr lang="en-US" sz="3600" u="sng" dirty="0">
                <a:solidFill>
                  <a:schemeClr val="tx1"/>
                </a:solidFill>
              </a:rPr>
              <a:t> &amp; 20 FROM K’S 10 </a:t>
            </a:r>
          </a:p>
          <a:p>
            <a:pPr lvl="1">
              <a:buClr>
                <a:schemeClr val="tx1"/>
              </a:buClr>
              <a:defRPr/>
            </a:pPr>
            <a:r>
              <a:rPr lang="en-US" sz="3600" u="sng" dirty="0">
                <a:solidFill>
                  <a:schemeClr val="tx1"/>
                </a:solidFill>
              </a:rPr>
              <a:t>b. TEAM K’S BALL 4</a:t>
            </a:r>
            <a:r>
              <a:rPr lang="en-US" sz="3600" u="sng" baseline="30000" dirty="0">
                <a:solidFill>
                  <a:schemeClr val="tx1"/>
                </a:solidFill>
              </a:rPr>
              <a:t>TH</a:t>
            </a:r>
            <a:r>
              <a:rPr lang="en-US" sz="3600" u="sng" dirty="0">
                <a:solidFill>
                  <a:schemeClr val="tx1"/>
                </a:solidFill>
              </a:rPr>
              <a:t> &amp; 25 FROM K’S 5</a:t>
            </a:r>
          </a:p>
          <a:p>
            <a:pPr lvl="1">
              <a:buClr>
                <a:schemeClr val="tx1"/>
              </a:buClr>
              <a:defRPr/>
            </a:pPr>
            <a:r>
              <a:rPr lang="en-US" sz="3600" u="sng" dirty="0">
                <a:solidFill>
                  <a:schemeClr val="tx1"/>
                </a:solidFill>
              </a:rPr>
              <a:t>c. TEAM R’S BALL 1</a:t>
            </a:r>
            <a:r>
              <a:rPr lang="en-US" sz="3600" u="sng" baseline="30000" dirty="0">
                <a:solidFill>
                  <a:schemeClr val="tx1"/>
                </a:solidFill>
              </a:rPr>
              <a:t>ST</a:t>
            </a:r>
            <a:r>
              <a:rPr lang="en-US" sz="3600" u="sng" dirty="0">
                <a:solidFill>
                  <a:schemeClr val="tx1"/>
                </a:solidFill>
              </a:rPr>
              <a:t> &amp; 10 FROM THE 50</a:t>
            </a:r>
          </a:p>
          <a:p>
            <a:pPr lvl="1">
              <a:buClr>
                <a:schemeClr val="tx1"/>
              </a:buClr>
              <a:defRPr/>
            </a:pPr>
            <a:r>
              <a:rPr lang="en-US" sz="3600" u="sng" dirty="0">
                <a:solidFill>
                  <a:schemeClr val="tx1"/>
                </a:solidFill>
              </a:rPr>
              <a:t>d. TEAM R’S BALL 1</a:t>
            </a:r>
            <a:r>
              <a:rPr lang="en-US" sz="3600" u="sng" baseline="30000" dirty="0">
                <a:solidFill>
                  <a:schemeClr val="tx1"/>
                </a:solidFill>
              </a:rPr>
              <a:t>ST</a:t>
            </a:r>
            <a:r>
              <a:rPr lang="en-US" sz="3600" u="sng" dirty="0">
                <a:solidFill>
                  <a:schemeClr val="tx1"/>
                </a:solidFill>
              </a:rPr>
              <a:t> &amp; 10 FROM K’S 40</a:t>
            </a:r>
          </a:p>
        </p:txBody>
      </p:sp>
    </p:spTree>
    <p:extLst>
      <p:ext uri="{BB962C8B-B14F-4D97-AF65-F5344CB8AC3E}">
        <p14:creationId xmlns:p14="http://schemas.microsoft.com/office/powerpoint/2010/main" val="126263678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7" y="1138285"/>
            <a:ext cx="10896600" cy="2416628"/>
          </a:xfrm>
        </p:spPr>
        <p:txBody>
          <a:bodyPr/>
          <a:lstStyle/>
          <a:p>
            <a:pPr marL="50800" lvl="0" indent="0">
              <a:buClr>
                <a:srgbClr val="000000"/>
              </a:buClr>
              <a:buNone/>
              <a:defRPr/>
            </a:pPr>
            <a:r>
              <a:rPr lang="en-US" sz="3600" dirty="0">
                <a:solidFill>
                  <a:srgbClr val="000000"/>
                </a:solidFill>
                <a:latin typeface="+mn-lt"/>
              </a:rPr>
              <a:t>2. A FREE KICK IS ROLLING NEAR THE SIDELINE AT R’S 5-YARD LINE WHEN R1 PICKS UP THE BALL WHILE IS FOOT IS TOUCHING THE SIDELINE.</a:t>
            </a:r>
            <a:endParaRPr lang="en-US" sz="3600" dirty="0">
              <a:latin typeface="+mn-lt"/>
            </a:endParaRPr>
          </a:p>
        </p:txBody>
      </p:sp>
      <p:sp>
        <p:nvSpPr>
          <p:cNvPr id="5" name="TextBox 4"/>
          <p:cNvSpPr txBox="1"/>
          <p:nvPr/>
        </p:nvSpPr>
        <p:spPr>
          <a:xfrm>
            <a:off x="236905" y="3517203"/>
            <a:ext cx="11005457" cy="1754326"/>
          </a:xfrm>
          <a:prstGeom prst="rect">
            <a:avLst/>
          </a:prstGeom>
          <a:noFill/>
        </p:spPr>
        <p:txBody>
          <a:bodyPr wrap="square" rtlCol="0">
            <a:spAutoFit/>
          </a:bodyPr>
          <a:lstStyle/>
          <a:p>
            <a:pPr marL="457200" marR="0" lvl="1" indent="0" algn="l" defTabSz="914400" rtl="0" eaLnBrk="0" fontAlgn="base" latinLnBrk="0" hangingPunct="0">
              <a:lnSpc>
                <a:spcPct val="100000"/>
              </a:lnSpc>
              <a:spcBef>
                <a:spcPct val="0"/>
              </a:spcBef>
              <a:spcAft>
                <a:spcPct val="0"/>
              </a:spcAft>
              <a:buClr>
                <a:srgbClr val="000000"/>
              </a:buClr>
              <a:buSzTx/>
              <a:buFontTx/>
              <a:buNone/>
              <a:tabLst/>
              <a:defRPr/>
            </a:pPr>
            <a:r>
              <a:rPr kumimoji="0" lang="en-US" sz="3600" b="0"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panose="020B0604020202020204" pitchFamily="34" charset="0"/>
              </a:rPr>
              <a:t>a. THAT’S A FOUL FOR KOB </a:t>
            </a:r>
          </a:p>
          <a:p>
            <a:pPr marL="457200" marR="0" lvl="1" indent="0" algn="l" defTabSz="914400" rtl="0" eaLnBrk="0" fontAlgn="base" latinLnBrk="0" hangingPunct="0">
              <a:lnSpc>
                <a:spcPct val="100000"/>
              </a:lnSpc>
              <a:spcBef>
                <a:spcPct val="0"/>
              </a:spcBef>
              <a:spcAft>
                <a:spcPct val="0"/>
              </a:spcAft>
              <a:buClr>
                <a:srgbClr val="000000"/>
              </a:buClr>
              <a:buSzTx/>
              <a:buFontTx/>
              <a:buNone/>
              <a:tabLst/>
              <a:defRPr/>
            </a:pPr>
            <a:r>
              <a:rPr kumimoji="0" lang="en-US" sz="3600" b="0"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panose="020B0604020202020204" pitchFamily="34" charset="0"/>
              </a:rPr>
              <a:t>b. NO</a:t>
            </a:r>
            <a:r>
              <a:rPr kumimoji="0" lang="en-US" sz="3600" b="0" i="0" u="sng"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sym typeface="Arial" panose="020B0604020202020204" pitchFamily="34" charset="0"/>
              </a:rPr>
              <a:t> FOUL, </a:t>
            </a:r>
            <a:r>
              <a:rPr kumimoji="0" lang="en-US" sz="3600" b="0"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panose="020B0604020202020204" pitchFamily="34" charset="0"/>
              </a:rPr>
              <a:t>TEAM R’S BALL AT R’S 5-YARD LINE</a:t>
            </a:r>
          </a:p>
        </p:txBody>
      </p:sp>
    </p:spTree>
    <p:extLst>
      <p:ext uri="{BB962C8B-B14F-4D97-AF65-F5344CB8AC3E}">
        <p14:creationId xmlns:p14="http://schemas.microsoft.com/office/powerpoint/2010/main" val="195792801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7" y="1138284"/>
            <a:ext cx="10961914" cy="3205115"/>
          </a:xfrm>
        </p:spPr>
        <p:txBody>
          <a:bodyPr/>
          <a:lstStyle/>
          <a:p>
            <a:pPr marL="50800" indent="0">
              <a:buClr>
                <a:srgbClr val="000000"/>
              </a:buClr>
              <a:buNone/>
              <a:defRPr/>
            </a:pPr>
            <a:r>
              <a:rPr lang="en-US" sz="3600" dirty="0">
                <a:solidFill>
                  <a:srgbClr val="000000"/>
                </a:solidFill>
                <a:latin typeface="+mn-lt"/>
              </a:rPr>
              <a:t>3. K1’S FIELD-GOAL ATTEMPT HITS THE GROUND AT R-5, IS MUFFED BY R2 AT HIS OWN TWO YARDLINE, THEN ROLLS INTO THE END ZONE. SIX YARDS DEEP IN THE END ZONE, K3 FALLS ON THE BALL. THIS IS A K TOUCHDOWN T/F.</a:t>
            </a:r>
          </a:p>
          <a:p>
            <a:pPr marL="50800" lvl="0" indent="0">
              <a:buClr>
                <a:srgbClr val="000000"/>
              </a:buClr>
              <a:buNone/>
              <a:defRPr/>
            </a:pPr>
            <a:endParaRPr lang="en-US" sz="3600" dirty="0">
              <a:solidFill>
                <a:srgbClr val="000000"/>
              </a:solidFill>
              <a:latin typeface="+mn-lt"/>
            </a:endParaRPr>
          </a:p>
          <a:p>
            <a:pPr marL="50800" lvl="0" indent="0">
              <a:buClr>
                <a:srgbClr val="000000"/>
              </a:buClr>
              <a:buNone/>
              <a:defRPr/>
            </a:pPr>
            <a:endParaRPr lang="en-US" sz="3600" dirty="0">
              <a:solidFill>
                <a:srgbClr val="000000"/>
              </a:solidFill>
              <a:latin typeface="+mn-lt"/>
            </a:endParaRPr>
          </a:p>
        </p:txBody>
      </p:sp>
      <p:sp>
        <p:nvSpPr>
          <p:cNvPr id="5" name="TextBox 4"/>
          <p:cNvSpPr txBox="1"/>
          <p:nvPr/>
        </p:nvSpPr>
        <p:spPr>
          <a:xfrm>
            <a:off x="642257" y="4419599"/>
            <a:ext cx="11005457" cy="2308324"/>
          </a:xfrm>
          <a:prstGeom prst="rect">
            <a:avLst/>
          </a:prstGeom>
          <a:noFill/>
        </p:spPr>
        <p:txBody>
          <a:bodyPr wrap="square" rtlCol="0">
            <a:spAutoFit/>
          </a:bodyPr>
          <a:lstStyle/>
          <a:p>
            <a:pPr marL="0" lvl="1">
              <a:buClr>
                <a:srgbClr val="000000"/>
              </a:buClr>
              <a:defRPr/>
            </a:pPr>
            <a:r>
              <a:rPr lang="en-US" sz="3600" u="sng" dirty="0">
                <a:solidFill>
                  <a:srgbClr val="FF0000"/>
                </a:solidFill>
              </a:rPr>
              <a:t>FALSE, IT’S A TOUCHBACK; NO POSSESSION SO IT IS A KICK INTO R’S ENDZONE.  K3 FELL ON A DEAD BALL.  WHEN IS IT DEAD?  BREAKS PLANE.</a:t>
            </a:r>
            <a:endParaRPr kumimoji="0" lang="en-US" sz="3600" b="0" i="0" u="sng" strike="noStrike" kern="1200" cap="none" spc="0" normalizeH="0" baseline="0" noProof="0" dirty="0">
              <a:ln>
                <a:noFill/>
              </a:ln>
              <a:solidFill>
                <a:srgbClr val="FF0000"/>
              </a:solidFill>
              <a:effectLst/>
              <a:uLnTx/>
              <a:uFillTx/>
              <a:sym typeface="Arial" panose="020B0604020202020204" pitchFamily="34" charset="0"/>
            </a:endParaRPr>
          </a:p>
        </p:txBody>
      </p:sp>
    </p:spTree>
    <p:extLst>
      <p:ext uri="{BB962C8B-B14F-4D97-AF65-F5344CB8AC3E}">
        <p14:creationId xmlns:p14="http://schemas.microsoft.com/office/powerpoint/2010/main" val="92123333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7" y="1138284"/>
            <a:ext cx="10961914" cy="5153659"/>
          </a:xfrm>
        </p:spPr>
        <p:txBody>
          <a:bodyPr/>
          <a:lstStyle/>
          <a:p>
            <a:pPr marL="50800" indent="0">
              <a:buClr>
                <a:srgbClr val="000000"/>
              </a:buClr>
              <a:buNone/>
              <a:defRPr/>
            </a:pPr>
            <a:r>
              <a:rPr lang="en-US" sz="3600" dirty="0">
                <a:solidFill>
                  <a:srgbClr val="000000"/>
                </a:solidFill>
                <a:latin typeface="+mn-lt"/>
              </a:rPr>
              <a:t>4. FOURTH AND 12 AT TEAM K’S 18 YARDLINE. K1 PUNTS AND R2 GIVES A VALID FAIR CATCH SIGNAL AT TEAM K’S 40 YARDLINE. R2 DOES NOT TOUCH THE BALL, WHICH STRIKES THE GROUND AT TEAM K’S 44 YARDLINE. AT TEAM K’S 46 YARDLINE, R2 BLOCKS K3 IN THE BACK ABOVE THE WAIST. R4 RECOVERS THE BALL AT TEAM K’S 48 YARDLINE. THE PENALTY FOR R2’S FOUL IS ENFORCED FROM THE PREVIOUS SPOT. T/F?</a:t>
            </a:r>
          </a:p>
          <a:p>
            <a:pPr marL="50800" lvl="0" indent="0">
              <a:buClr>
                <a:srgbClr val="000000"/>
              </a:buClr>
              <a:buNone/>
              <a:defRPr/>
            </a:pPr>
            <a:endParaRPr lang="en-US" sz="3600" dirty="0">
              <a:solidFill>
                <a:srgbClr val="000000"/>
              </a:solidFill>
              <a:latin typeface="+mn-lt"/>
            </a:endParaRPr>
          </a:p>
          <a:p>
            <a:pPr marL="50800" lvl="0" indent="0">
              <a:buClr>
                <a:srgbClr val="000000"/>
              </a:buClr>
              <a:buNone/>
              <a:defRPr/>
            </a:pPr>
            <a:endParaRPr lang="en-US" sz="3600" dirty="0">
              <a:solidFill>
                <a:srgbClr val="000000"/>
              </a:solidFill>
              <a:latin typeface="+mn-lt"/>
            </a:endParaRPr>
          </a:p>
        </p:txBody>
      </p:sp>
      <p:sp>
        <p:nvSpPr>
          <p:cNvPr id="6" name="Text Placeholder 2"/>
          <p:cNvSpPr txBox="1">
            <a:spLocks/>
          </p:cNvSpPr>
          <p:nvPr/>
        </p:nvSpPr>
        <p:spPr bwMode="auto">
          <a:xfrm>
            <a:off x="642257" y="6095196"/>
            <a:ext cx="9503229" cy="76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Font typeface="Arial"/>
              <a:buNone/>
              <a:defRPr/>
            </a:pPr>
            <a:r>
              <a:rPr lang="en-US" sz="3600" kern="0" dirty="0">
                <a:solidFill>
                  <a:srgbClr val="FF0000"/>
                </a:solidFill>
                <a:latin typeface="+mn-lt"/>
              </a:rPr>
              <a:t>FALSE</a:t>
            </a:r>
          </a:p>
          <a:p>
            <a:pPr marL="50800" indent="0">
              <a:buClr>
                <a:srgbClr val="000000"/>
              </a:buClr>
              <a:buFont typeface="Arial"/>
              <a:buNone/>
              <a:defRPr/>
            </a:pPr>
            <a:endParaRPr lang="en-US" sz="3600" kern="0" dirty="0">
              <a:solidFill>
                <a:srgbClr val="FF0000"/>
              </a:solidFill>
              <a:latin typeface="+mn-lt"/>
            </a:endParaRPr>
          </a:p>
          <a:p>
            <a:pPr marL="50800" indent="0">
              <a:buClr>
                <a:srgbClr val="000000"/>
              </a:buClr>
              <a:buFont typeface="Arial"/>
              <a:buNone/>
              <a:defRPr/>
            </a:pPr>
            <a:endParaRPr lang="en-US" sz="3600" kern="0" dirty="0">
              <a:solidFill>
                <a:srgbClr val="FF0000"/>
              </a:solidFill>
              <a:latin typeface="+mn-lt"/>
            </a:endParaRPr>
          </a:p>
        </p:txBody>
      </p:sp>
    </p:spTree>
    <p:extLst>
      <p:ext uri="{BB962C8B-B14F-4D97-AF65-F5344CB8AC3E}">
        <p14:creationId xmlns:p14="http://schemas.microsoft.com/office/powerpoint/2010/main" val="254673684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7" y="1000089"/>
            <a:ext cx="9503229" cy="762804"/>
          </a:xfrm>
        </p:spPr>
        <p:txBody>
          <a:bodyPr/>
          <a:lstStyle/>
          <a:p>
            <a:pPr marL="50800" indent="0">
              <a:buClr>
                <a:srgbClr val="000000"/>
              </a:buClr>
              <a:buNone/>
              <a:defRPr/>
            </a:pPr>
            <a:r>
              <a:rPr lang="en-US" sz="3600" dirty="0">
                <a:solidFill>
                  <a:srgbClr val="000000"/>
                </a:solidFill>
                <a:latin typeface="+mn-lt"/>
              </a:rPr>
              <a:t>IF NOT, THEN WHERE? </a:t>
            </a:r>
          </a:p>
          <a:p>
            <a:pPr marL="50800" lvl="0" indent="0">
              <a:buClr>
                <a:srgbClr val="000000"/>
              </a:buClr>
              <a:buNone/>
              <a:defRPr/>
            </a:pPr>
            <a:endParaRPr lang="en-US" sz="3600" dirty="0">
              <a:solidFill>
                <a:srgbClr val="000000"/>
              </a:solidFill>
              <a:latin typeface="+mn-lt"/>
            </a:endParaRPr>
          </a:p>
          <a:p>
            <a:pPr marL="50800" lvl="0" indent="0">
              <a:buClr>
                <a:srgbClr val="000000"/>
              </a:buClr>
              <a:buNone/>
              <a:defRPr/>
            </a:pPr>
            <a:endParaRPr lang="en-US" sz="3600" dirty="0">
              <a:solidFill>
                <a:srgbClr val="000000"/>
              </a:solidFill>
              <a:latin typeface="+mn-lt"/>
            </a:endParaRPr>
          </a:p>
        </p:txBody>
      </p:sp>
      <p:sp>
        <p:nvSpPr>
          <p:cNvPr id="5" name="TextBox 4"/>
          <p:cNvSpPr txBox="1"/>
          <p:nvPr/>
        </p:nvSpPr>
        <p:spPr>
          <a:xfrm>
            <a:off x="642256" y="3400629"/>
            <a:ext cx="11005457" cy="2862322"/>
          </a:xfrm>
          <a:prstGeom prst="rect">
            <a:avLst/>
          </a:prstGeom>
          <a:noFill/>
        </p:spPr>
        <p:txBody>
          <a:bodyPr wrap="square" rtlCol="0">
            <a:spAutoFit/>
          </a:bodyPr>
          <a:lstStyle/>
          <a:p>
            <a:pPr marL="0" lvl="1">
              <a:buClr>
                <a:srgbClr val="000000"/>
              </a:buClr>
              <a:defRPr/>
            </a:pPr>
            <a:r>
              <a:rPr lang="en-US" sz="3600" u="sng" dirty="0">
                <a:solidFill>
                  <a:schemeClr val="tx1"/>
                </a:solidFill>
              </a:rPr>
              <a:t>THE PENALTY FOR R2’S FOUL IN THE PREVIOUS SITUATION IS:</a:t>
            </a:r>
          </a:p>
          <a:p>
            <a:pPr marL="0" lvl="1">
              <a:buClr>
                <a:srgbClr val="000000"/>
              </a:buClr>
              <a:defRPr/>
            </a:pPr>
            <a:r>
              <a:rPr lang="en-US" sz="3600" u="sng" dirty="0">
                <a:solidFill>
                  <a:schemeClr val="tx1"/>
                </a:solidFill>
              </a:rPr>
              <a:t>A.	FIVE YARDS</a:t>
            </a:r>
          </a:p>
          <a:p>
            <a:pPr marL="0" lvl="1">
              <a:buClr>
                <a:srgbClr val="000000"/>
              </a:buClr>
              <a:defRPr/>
            </a:pPr>
            <a:r>
              <a:rPr lang="en-US" sz="3600" u="sng" dirty="0">
                <a:solidFill>
                  <a:schemeClr val="tx1"/>
                </a:solidFill>
              </a:rPr>
              <a:t>B.	TEN YARDS</a:t>
            </a:r>
          </a:p>
          <a:p>
            <a:pPr marL="0" lvl="1">
              <a:buClr>
                <a:srgbClr val="000000"/>
              </a:buClr>
              <a:defRPr/>
            </a:pPr>
            <a:r>
              <a:rPr lang="en-US" sz="3600" u="sng" dirty="0">
                <a:solidFill>
                  <a:schemeClr val="tx1"/>
                </a:solidFill>
              </a:rPr>
              <a:t>C.	FIFTEEN YARDS.</a:t>
            </a:r>
          </a:p>
        </p:txBody>
      </p:sp>
      <p:sp>
        <p:nvSpPr>
          <p:cNvPr id="6" name="Text Placeholder 2"/>
          <p:cNvSpPr txBox="1">
            <a:spLocks/>
          </p:cNvSpPr>
          <p:nvPr/>
        </p:nvSpPr>
        <p:spPr bwMode="auto">
          <a:xfrm>
            <a:off x="642256" y="2422548"/>
            <a:ext cx="10929257" cy="84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Font typeface="Arial"/>
              <a:buNone/>
              <a:defRPr/>
            </a:pPr>
            <a:r>
              <a:rPr lang="en-US" sz="3600" kern="0" dirty="0">
                <a:solidFill>
                  <a:srgbClr val="000000"/>
                </a:solidFill>
                <a:latin typeface="+mn-lt"/>
              </a:rPr>
              <a:t>TEAM K’S 48 YARDLINE T/F?</a:t>
            </a:r>
          </a:p>
          <a:p>
            <a:pPr marL="50800" indent="0">
              <a:buClr>
                <a:srgbClr val="000000"/>
              </a:buClr>
              <a:buFont typeface="Arial"/>
              <a:buNone/>
              <a:defRPr/>
            </a:pPr>
            <a:endParaRPr lang="en-US" sz="3600" kern="0" dirty="0">
              <a:solidFill>
                <a:srgbClr val="000000"/>
              </a:solidFill>
              <a:latin typeface="+mn-lt"/>
            </a:endParaRPr>
          </a:p>
          <a:p>
            <a:pPr marL="50800" indent="0">
              <a:buClr>
                <a:srgbClr val="000000"/>
              </a:buClr>
              <a:buFont typeface="Arial"/>
              <a:buNone/>
              <a:defRPr/>
            </a:pPr>
            <a:endParaRPr lang="en-US" sz="3600" kern="0" dirty="0">
              <a:solidFill>
                <a:srgbClr val="000000"/>
              </a:solidFill>
              <a:latin typeface="+mn-lt"/>
            </a:endParaRPr>
          </a:p>
        </p:txBody>
      </p:sp>
      <p:sp>
        <p:nvSpPr>
          <p:cNvPr id="4" name="TextBox 3"/>
          <p:cNvSpPr txBox="1"/>
          <p:nvPr/>
        </p:nvSpPr>
        <p:spPr>
          <a:xfrm>
            <a:off x="642256" y="1762893"/>
            <a:ext cx="10929257" cy="646331"/>
          </a:xfrm>
          <a:prstGeom prst="rect">
            <a:avLst/>
          </a:prstGeom>
          <a:noFill/>
        </p:spPr>
        <p:txBody>
          <a:bodyPr wrap="square" rtlCol="0">
            <a:spAutoFit/>
          </a:bodyPr>
          <a:lstStyle/>
          <a:p>
            <a:r>
              <a:rPr lang="de-DE" sz="3600" dirty="0"/>
              <a:t>TEAM K’S 46 YARDLINE T/F? </a:t>
            </a:r>
            <a:endParaRPr lang="en-US" sz="3600" dirty="0"/>
          </a:p>
        </p:txBody>
      </p:sp>
    </p:spTree>
    <p:extLst>
      <p:ext uri="{BB962C8B-B14F-4D97-AF65-F5344CB8AC3E}">
        <p14:creationId xmlns:p14="http://schemas.microsoft.com/office/powerpoint/2010/main" val="348507947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uiExpan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7" y="1138284"/>
            <a:ext cx="9797143" cy="1953259"/>
          </a:xfrm>
        </p:spPr>
        <p:txBody>
          <a:bodyPr/>
          <a:lstStyle/>
          <a:p>
            <a:pPr marL="50800" indent="0">
              <a:buClr>
                <a:srgbClr val="000000"/>
              </a:buClr>
              <a:buNone/>
              <a:defRPr/>
            </a:pPr>
            <a:r>
              <a:rPr lang="en-US" sz="3600" dirty="0">
                <a:solidFill>
                  <a:srgbClr val="000000"/>
                </a:solidFill>
                <a:latin typeface="+mn-lt"/>
              </a:rPr>
              <a:t>R2 CANNOT BLOCK UNTIL THE KICK ENDS.  IT IS A </a:t>
            </a:r>
            <a:r>
              <a:rPr lang="en-US" sz="3600" dirty="0">
                <a:solidFill>
                  <a:srgbClr val="FF0000"/>
                </a:solidFill>
                <a:latin typeface="+mn-lt"/>
              </a:rPr>
              <a:t>15 YARD PENALTY </a:t>
            </a:r>
            <a:r>
              <a:rPr lang="en-US" sz="3600" dirty="0">
                <a:solidFill>
                  <a:srgbClr val="000000"/>
                </a:solidFill>
                <a:latin typeface="+mn-lt"/>
              </a:rPr>
              <a:t>(EVEN THOUGH BIB IS A 10 YARD PENALTY) </a:t>
            </a:r>
          </a:p>
          <a:p>
            <a:pPr marL="50800" indent="0">
              <a:buClr>
                <a:srgbClr val="000000"/>
              </a:buClr>
              <a:buNone/>
              <a:defRPr/>
            </a:pPr>
            <a:endParaRPr lang="en-US" sz="3600" dirty="0">
              <a:solidFill>
                <a:srgbClr val="000000"/>
              </a:solidFill>
              <a:latin typeface="+mn-lt"/>
            </a:endParaRPr>
          </a:p>
          <a:p>
            <a:pPr marL="50800" indent="0">
              <a:buClr>
                <a:srgbClr val="000000"/>
              </a:buClr>
              <a:buNone/>
              <a:defRPr/>
            </a:pPr>
            <a:r>
              <a:rPr lang="en-US" sz="3600" dirty="0">
                <a:solidFill>
                  <a:srgbClr val="000000"/>
                </a:solidFill>
                <a:latin typeface="+mn-lt"/>
              </a:rPr>
              <a:t>THIS IS A PSK FOUL FROM END OF KICK (K 48) 6-5-1.  SPOT OF FOUL IS AHEAD OF END OF KICK.</a:t>
            </a:r>
          </a:p>
          <a:p>
            <a:pPr marL="50800" lvl="0" indent="0">
              <a:buClr>
                <a:srgbClr val="000000"/>
              </a:buClr>
              <a:buNone/>
              <a:defRPr/>
            </a:pPr>
            <a:endParaRPr lang="en-US" sz="3600" dirty="0">
              <a:solidFill>
                <a:srgbClr val="000000"/>
              </a:solidFill>
              <a:latin typeface="+mn-lt"/>
            </a:endParaRPr>
          </a:p>
          <a:p>
            <a:pPr marL="50800" lvl="0" indent="0">
              <a:buClr>
                <a:srgbClr val="000000"/>
              </a:buClr>
              <a:buNone/>
              <a:defRPr/>
            </a:pPr>
            <a:endParaRPr lang="en-US" sz="3600" dirty="0">
              <a:solidFill>
                <a:srgbClr val="000000"/>
              </a:solidFill>
              <a:latin typeface="+mn-lt"/>
            </a:endParaRPr>
          </a:p>
        </p:txBody>
      </p:sp>
    </p:spTree>
    <p:extLst>
      <p:ext uri="{BB962C8B-B14F-4D97-AF65-F5344CB8AC3E}">
        <p14:creationId xmlns:p14="http://schemas.microsoft.com/office/powerpoint/2010/main" val="35317897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69;p26">
            <a:extLst>
              <a:ext uri="{FF2B5EF4-FFF2-40B4-BE49-F238E27FC236}">
                <a16:creationId xmlns:a16="http://schemas.microsoft.com/office/drawing/2014/main" id="{18E2FBF2-E0A1-C845-8F7E-9DA3E18DDD2B}"/>
              </a:ext>
            </a:extLst>
          </p:cNvPr>
          <p:cNvSpPr txBox="1">
            <a:spLocks noGrp="1" noChangeArrowheads="1"/>
          </p:cNvSpPr>
          <p:nvPr>
            <p:ph type="title"/>
          </p:nvPr>
        </p:nvSpPr>
        <p:spPr>
          <a:xfrm>
            <a:off x="838200" y="50800"/>
            <a:ext cx="10515600" cy="769938"/>
          </a:xfrm>
        </p:spPr>
        <p:txBody>
          <a:bodyPr lIns="0" tIns="322800" rIns="0" bIns="0"/>
          <a:lstStyle/>
          <a:p>
            <a:pPr marL="1582738" algn="ctr" eaLnBrk="1" hangingPunct="1">
              <a:lnSpc>
                <a:spcPct val="100000"/>
              </a:lnSpc>
              <a:spcBef>
                <a:spcPct val="0"/>
              </a:spcBef>
              <a:spcAft>
                <a:spcPct val="0"/>
              </a:spcAft>
              <a:buClr>
                <a:srgbClr val="FFC000"/>
              </a:buClr>
              <a:buSzPts val="4000"/>
              <a:buFont typeface="Arial" panose="020B0604020202020204" pitchFamily="34" charset="0"/>
              <a:buNone/>
            </a:pPr>
            <a:r>
              <a:rPr lang="en-US" altLang="en-US" sz="4000" b="1">
                <a:solidFill>
                  <a:schemeClr val="tx1"/>
                </a:solidFill>
                <a:latin typeface="Arial" panose="020B0604020202020204" pitchFamily="34" charset="0"/>
                <a:cs typeface="Arial" panose="020B0604020202020204" pitchFamily="34" charset="0"/>
                <a:sym typeface="Arial" panose="020B0604020202020204" pitchFamily="34" charset="0"/>
              </a:rPr>
              <a:t>ROLL CALL </a:t>
            </a:r>
          </a:p>
        </p:txBody>
      </p:sp>
      <p:pic>
        <p:nvPicPr>
          <p:cNvPr id="2" name="Picture 1"/>
          <p:cNvPicPr>
            <a:picLocks noChangeAspect="1"/>
          </p:cNvPicPr>
          <p:nvPr/>
        </p:nvPicPr>
        <p:blipFill>
          <a:blip r:embed="rId3"/>
          <a:stretch>
            <a:fillRect/>
          </a:stretch>
        </p:blipFill>
        <p:spPr>
          <a:xfrm>
            <a:off x="1935480" y="1136508"/>
            <a:ext cx="8382000" cy="5596717"/>
          </a:xfrm>
          <a:prstGeom prst="rect">
            <a:avLst/>
          </a:prstGeom>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7" y="1138284"/>
            <a:ext cx="10961914" cy="3205115"/>
          </a:xfrm>
        </p:spPr>
        <p:txBody>
          <a:bodyPr/>
          <a:lstStyle/>
          <a:p>
            <a:pPr marL="50800" indent="0">
              <a:buClr>
                <a:srgbClr val="000000"/>
              </a:buClr>
              <a:buNone/>
              <a:defRPr/>
            </a:pPr>
            <a:r>
              <a:rPr lang="en-US" sz="3600" dirty="0">
                <a:solidFill>
                  <a:srgbClr val="000000"/>
                </a:solidFill>
                <a:latin typeface="+mn-lt"/>
              </a:rPr>
              <a:t>5. FOURTH AND 10 AT TEAM R’S 25 YARDLINE. TEAM K’S FIELD GOAL ATTEMPT IS BLOCKED. THE BALL DOES NOT CROSS THE NEUTRAL ZONE. K1 RECOVERS THE BALL AT TEAM R’S 30 YARDLINE, ADVANCES AND IS DOWNED AT TEAM R’S 12 YARDLINE. K1 MAY NOT ADVANCE THE KICK.  T/F?</a:t>
            </a:r>
          </a:p>
          <a:p>
            <a:pPr marL="50800" lvl="0" indent="0">
              <a:buClr>
                <a:srgbClr val="000000"/>
              </a:buClr>
              <a:buNone/>
              <a:defRPr/>
            </a:pPr>
            <a:endParaRPr lang="en-US" sz="3600" dirty="0">
              <a:solidFill>
                <a:srgbClr val="000000"/>
              </a:solidFill>
              <a:latin typeface="+mn-lt"/>
            </a:endParaRPr>
          </a:p>
        </p:txBody>
      </p:sp>
      <p:sp>
        <p:nvSpPr>
          <p:cNvPr id="5" name="TextBox 4"/>
          <p:cNvSpPr txBox="1"/>
          <p:nvPr/>
        </p:nvSpPr>
        <p:spPr>
          <a:xfrm>
            <a:off x="642256" y="4793392"/>
            <a:ext cx="11005457" cy="646331"/>
          </a:xfrm>
          <a:prstGeom prst="rect">
            <a:avLst/>
          </a:prstGeom>
          <a:noFill/>
        </p:spPr>
        <p:txBody>
          <a:bodyPr wrap="square" rtlCol="0">
            <a:spAutoFit/>
          </a:bodyPr>
          <a:lstStyle/>
          <a:p>
            <a:pPr marL="0" lvl="1">
              <a:buClr>
                <a:srgbClr val="000000"/>
              </a:buClr>
              <a:defRPr/>
            </a:pPr>
            <a:r>
              <a:rPr lang="en-US" sz="3600" u="sng" dirty="0">
                <a:solidFill>
                  <a:schemeClr val="tx1"/>
                </a:solidFill>
              </a:rPr>
              <a:t>POSSESSION, DOWN/DISTANCE NEXT DOWN?</a:t>
            </a:r>
            <a:endParaRPr kumimoji="0" lang="en-US" sz="3600" b="0" i="0" u="sng" strike="noStrike" kern="1200" cap="none" spc="0" normalizeH="0" baseline="0" noProof="0" dirty="0">
              <a:ln>
                <a:noFill/>
              </a:ln>
              <a:solidFill>
                <a:schemeClr val="tx1"/>
              </a:solidFill>
              <a:effectLst/>
              <a:uLnTx/>
              <a:uFillTx/>
              <a:sym typeface="Arial" panose="020B0604020202020204" pitchFamily="34" charset="0"/>
            </a:endParaRPr>
          </a:p>
        </p:txBody>
      </p:sp>
      <p:sp>
        <p:nvSpPr>
          <p:cNvPr id="6" name="TextBox 5"/>
          <p:cNvSpPr txBox="1"/>
          <p:nvPr/>
        </p:nvSpPr>
        <p:spPr>
          <a:xfrm>
            <a:off x="642256" y="5588445"/>
            <a:ext cx="11005457" cy="1200329"/>
          </a:xfrm>
          <a:prstGeom prst="rect">
            <a:avLst/>
          </a:prstGeom>
          <a:noFill/>
        </p:spPr>
        <p:txBody>
          <a:bodyPr wrap="square" rtlCol="0">
            <a:spAutoFit/>
          </a:bodyPr>
          <a:lstStyle/>
          <a:p>
            <a:pPr marL="0" lvl="1">
              <a:buClr>
                <a:srgbClr val="000000"/>
              </a:buClr>
              <a:defRPr/>
            </a:pPr>
            <a:r>
              <a:rPr lang="en-US" sz="3600" u="sng" dirty="0">
                <a:solidFill>
                  <a:srgbClr val="FF0000"/>
                </a:solidFill>
              </a:rPr>
              <a:t>FALSE: </a:t>
            </a:r>
            <a:r>
              <a:rPr lang="en-US" sz="3600" u="sng" dirty="0">
                <a:solidFill>
                  <a:srgbClr val="00B050"/>
                </a:solidFill>
              </a:rPr>
              <a:t>K RECOVERED KICK BEHIND LOS, LEGAL ADVANCE.  1ST AND 10 AT R-12</a:t>
            </a:r>
            <a:endParaRPr kumimoji="0" lang="en-US" sz="3600" b="0" i="0" u="sng" strike="noStrike" kern="1200" cap="none" spc="0" normalizeH="0" baseline="0" noProof="0" dirty="0">
              <a:ln>
                <a:noFill/>
              </a:ln>
              <a:solidFill>
                <a:srgbClr val="00B050"/>
              </a:solidFill>
              <a:effectLst/>
              <a:uLnTx/>
              <a:uFillTx/>
              <a:sym typeface="Arial" panose="020B0604020202020204" pitchFamily="34" charset="0"/>
            </a:endParaRPr>
          </a:p>
        </p:txBody>
      </p:sp>
    </p:spTree>
    <p:extLst>
      <p:ext uri="{BB962C8B-B14F-4D97-AF65-F5344CB8AC3E}">
        <p14:creationId xmlns:p14="http://schemas.microsoft.com/office/powerpoint/2010/main" val="193593913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6" y="1138285"/>
            <a:ext cx="11005457" cy="1757316"/>
          </a:xfrm>
        </p:spPr>
        <p:txBody>
          <a:bodyPr/>
          <a:lstStyle/>
          <a:p>
            <a:pPr marL="50800" indent="0">
              <a:buClr>
                <a:srgbClr val="000000"/>
              </a:buClr>
              <a:buNone/>
              <a:defRPr/>
            </a:pPr>
            <a:r>
              <a:rPr lang="en-US" sz="3600" dirty="0">
                <a:solidFill>
                  <a:srgbClr val="000000"/>
                </a:solidFill>
                <a:latin typeface="+mn-lt"/>
              </a:rPr>
              <a:t>6. FIELD GOAL ATTEMPT BY K, MUFFED SNAP BY HOLDER.  K20 KICKS MOVING BALL AT R-25 YARD LINE.</a:t>
            </a:r>
          </a:p>
          <a:p>
            <a:pPr marL="50800" lvl="0" indent="0">
              <a:buClr>
                <a:srgbClr val="000000"/>
              </a:buClr>
              <a:buNone/>
              <a:defRPr/>
            </a:pPr>
            <a:endParaRPr lang="en-US" sz="3600" dirty="0">
              <a:solidFill>
                <a:srgbClr val="000000"/>
              </a:solidFill>
              <a:latin typeface="+mn-lt"/>
            </a:endParaRPr>
          </a:p>
        </p:txBody>
      </p:sp>
      <p:sp>
        <p:nvSpPr>
          <p:cNvPr id="5" name="TextBox 4"/>
          <p:cNvSpPr txBox="1"/>
          <p:nvPr/>
        </p:nvSpPr>
        <p:spPr>
          <a:xfrm>
            <a:off x="555169" y="3373610"/>
            <a:ext cx="11092544" cy="2862322"/>
          </a:xfrm>
          <a:prstGeom prst="rect">
            <a:avLst/>
          </a:prstGeom>
          <a:noFill/>
        </p:spPr>
        <p:txBody>
          <a:bodyPr wrap="square" rtlCol="0">
            <a:spAutoFit/>
          </a:bodyPr>
          <a:lstStyle/>
          <a:p>
            <a:pPr marL="0" lvl="1">
              <a:buClr>
                <a:srgbClr val="000000"/>
              </a:buClr>
              <a:defRPr/>
            </a:pPr>
            <a:r>
              <a:rPr lang="en-US" sz="3600" u="sng" dirty="0">
                <a:solidFill>
                  <a:schemeClr val="tx1"/>
                </a:solidFill>
              </a:rPr>
              <a:t>a. BALL OOB AT 5 YARD LINE, FOUL?, OPTIONS?</a:t>
            </a:r>
          </a:p>
          <a:p>
            <a:pPr marL="0" lvl="1">
              <a:buClr>
                <a:srgbClr val="000000"/>
              </a:buClr>
              <a:defRPr/>
            </a:pPr>
            <a:endParaRPr lang="en-US" sz="3600" u="sng" dirty="0">
              <a:solidFill>
                <a:schemeClr val="tx1"/>
              </a:solidFill>
            </a:endParaRPr>
          </a:p>
          <a:p>
            <a:pPr marL="0" lvl="1">
              <a:buClr>
                <a:srgbClr val="000000"/>
              </a:buClr>
              <a:defRPr/>
            </a:pPr>
            <a:r>
              <a:rPr lang="en-US" sz="3600" u="sng" dirty="0">
                <a:solidFill>
                  <a:schemeClr val="tx1"/>
                </a:solidFill>
              </a:rPr>
              <a:t>b. BALL GOES THROUGH UPRIGHTS, FOUL? OPTIONS?</a:t>
            </a:r>
          </a:p>
          <a:p>
            <a:pPr marL="0" lvl="1">
              <a:buClr>
                <a:srgbClr val="000000"/>
              </a:buClr>
              <a:defRPr/>
            </a:pPr>
            <a:endParaRPr lang="en-US" sz="3600" u="sng" dirty="0">
              <a:solidFill>
                <a:schemeClr val="tx1"/>
              </a:solidFill>
            </a:endParaRPr>
          </a:p>
        </p:txBody>
      </p:sp>
    </p:spTree>
    <p:extLst>
      <p:ext uri="{BB962C8B-B14F-4D97-AF65-F5344CB8AC3E}">
        <p14:creationId xmlns:p14="http://schemas.microsoft.com/office/powerpoint/2010/main" val="293914103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7" y="1138284"/>
            <a:ext cx="10896600" cy="1866173"/>
          </a:xfrm>
        </p:spPr>
        <p:txBody>
          <a:bodyPr/>
          <a:lstStyle/>
          <a:p>
            <a:pPr marL="50800" indent="0">
              <a:buClr>
                <a:srgbClr val="000000"/>
              </a:buClr>
              <a:buNone/>
              <a:defRPr/>
            </a:pPr>
            <a:r>
              <a:rPr lang="en-US" sz="3600" dirty="0">
                <a:solidFill>
                  <a:srgbClr val="000000"/>
                </a:solidFill>
                <a:latin typeface="+mn-lt"/>
              </a:rPr>
              <a:t>THIS IS AN ILLEGAL KICK.  SPOT OF FOUL IS SPOT OF KICK.  BALL HAS STATUS OF FUMBLE OR  MUFFED BACKWARD.</a:t>
            </a:r>
          </a:p>
        </p:txBody>
      </p:sp>
      <p:sp>
        <p:nvSpPr>
          <p:cNvPr id="5" name="TextBox 4"/>
          <p:cNvSpPr txBox="1"/>
          <p:nvPr/>
        </p:nvSpPr>
        <p:spPr>
          <a:xfrm>
            <a:off x="642256" y="2857469"/>
            <a:ext cx="11005457" cy="1200329"/>
          </a:xfrm>
          <a:prstGeom prst="rect">
            <a:avLst/>
          </a:prstGeom>
          <a:noFill/>
        </p:spPr>
        <p:txBody>
          <a:bodyPr wrap="square" rtlCol="0">
            <a:spAutoFit/>
          </a:bodyPr>
          <a:lstStyle/>
          <a:p>
            <a:pPr marL="0" lvl="1">
              <a:buClr>
                <a:srgbClr val="000000"/>
              </a:buClr>
              <a:defRPr/>
            </a:pPr>
            <a:r>
              <a:rPr lang="en-US" sz="3600" u="sng" dirty="0">
                <a:solidFill>
                  <a:schemeClr val="tx1"/>
                </a:solidFill>
              </a:rPr>
              <a:t>a. R BALL AT OOB SPOT OR 10 YARD PENALTY FROM SPOT OF FOUL AND REPLAY DOWN</a:t>
            </a:r>
            <a:endParaRPr kumimoji="0" lang="en-US" sz="3600" b="0" i="0" u="sng" strike="noStrike" kern="1200" cap="none" spc="0" normalizeH="0" baseline="0" noProof="0" dirty="0">
              <a:ln>
                <a:noFill/>
              </a:ln>
              <a:solidFill>
                <a:schemeClr val="tx1"/>
              </a:solidFill>
              <a:effectLst/>
              <a:uLnTx/>
              <a:uFillTx/>
              <a:sym typeface="Arial" panose="020B0604020202020204" pitchFamily="34" charset="0"/>
            </a:endParaRPr>
          </a:p>
        </p:txBody>
      </p:sp>
      <p:sp>
        <p:nvSpPr>
          <p:cNvPr id="6" name="TextBox 5"/>
          <p:cNvSpPr txBox="1"/>
          <p:nvPr/>
        </p:nvSpPr>
        <p:spPr>
          <a:xfrm>
            <a:off x="642256" y="4237158"/>
            <a:ext cx="11005457" cy="1200329"/>
          </a:xfrm>
          <a:prstGeom prst="rect">
            <a:avLst/>
          </a:prstGeom>
          <a:noFill/>
        </p:spPr>
        <p:txBody>
          <a:bodyPr wrap="square" rtlCol="0">
            <a:spAutoFit/>
          </a:bodyPr>
          <a:lstStyle/>
          <a:p>
            <a:pPr marL="0" lvl="1">
              <a:buClr>
                <a:srgbClr val="000000"/>
              </a:buClr>
              <a:defRPr/>
            </a:pPr>
            <a:r>
              <a:rPr lang="en-US" sz="3600" u="sng" dirty="0">
                <a:solidFill>
                  <a:schemeClr val="tx1"/>
                </a:solidFill>
              </a:rPr>
              <a:t>b. TOUCHBACK OR 10 YARD PENALTY FROM SPOT OF FOUL AND REPLAY DOWN.</a:t>
            </a:r>
            <a:endParaRPr kumimoji="0" lang="en-US" sz="3600" b="0" i="0" u="sng" strike="noStrike" kern="1200" cap="none" spc="0" normalizeH="0" baseline="0" noProof="0" dirty="0">
              <a:ln>
                <a:noFill/>
              </a:ln>
              <a:solidFill>
                <a:schemeClr val="tx1"/>
              </a:solidFill>
              <a:effectLst/>
              <a:uLnTx/>
              <a:uFillTx/>
              <a:sym typeface="Arial" panose="020B0604020202020204" pitchFamily="34" charset="0"/>
            </a:endParaRPr>
          </a:p>
        </p:txBody>
      </p:sp>
    </p:spTree>
    <p:extLst>
      <p:ext uri="{BB962C8B-B14F-4D97-AF65-F5344CB8AC3E}">
        <p14:creationId xmlns:p14="http://schemas.microsoft.com/office/powerpoint/2010/main" val="423460852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8" y="1000089"/>
            <a:ext cx="10831286" cy="1362111"/>
          </a:xfrm>
        </p:spPr>
        <p:txBody>
          <a:bodyPr/>
          <a:lstStyle/>
          <a:p>
            <a:pPr marL="50800" indent="0">
              <a:buClr>
                <a:srgbClr val="000000"/>
              </a:buClr>
              <a:buNone/>
              <a:defRPr/>
            </a:pPr>
            <a:r>
              <a:rPr lang="en-US" sz="3600" dirty="0">
                <a:solidFill>
                  <a:srgbClr val="000000"/>
                </a:solidFill>
                <a:latin typeface="+mn-lt"/>
              </a:rPr>
              <a:t>7. AFTER SAFETY, K KICKS HIGH PUNT FROM K-20, BALL GOES OOB UNTOUCHED AT R-45.</a:t>
            </a:r>
          </a:p>
          <a:p>
            <a:pPr marL="50800" lvl="0" indent="0">
              <a:buClr>
                <a:srgbClr val="000000"/>
              </a:buClr>
              <a:buNone/>
              <a:defRPr/>
            </a:pPr>
            <a:endParaRPr lang="en-US" sz="3600" dirty="0">
              <a:solidFill>
                <a:srgbClr val="000000"/>
              </a:solidFill>
              <a:latin typeface="+mn-lt"/>
            </a:endParaRPr>
          </a:p>
        </p:txBody>
      </p:sp>
      <p:sp>
        <p:nvSpPr>
          <p:cNvPr id="5" name="TextBox 4"/>
          <p:cNvSpPr txBox="1"/>
          <p:nvPr/>
        </p:nvSpPr>
        <p:spPr>
          <a:xfrm>
            <a:off x="642257" y="3546873"/>
            <a:ext cx="11005457" cy="2862322"/>
          </a:xfrm>
          <a:prstGeom prst="rect">
            <a:avLst/>
          </a:prstGeom>
          <a:noFill/>
        </p:spPr>
        <p:txBody>
          <a:bodyPr wrap="square" rtlCol="0">
            <a:spAutoFit/>
          </a:bodyPr>
          <a:lstStyle/>
          <a:p>
            <a:pPr marL="0" lvl="1">
              <a:buClr>
                <a:srgbClr val="000000"/>
              </a:buClr>
              <a:defRPr/>
            </a:pPr>
            <a:r>
              <a:rPr lang="en-US" sz="3600" u="sng" dirty="0">
                <a:solidFill>
                  <a:schemeClr val="tx1"/>
                </a:solidFill>
              </a:rPr>
              <a:t>FREE KICK OOB UNTOUCHED BY R IS A FOUL.  OPTIONS:</a:t>
            </a:r>
          </a:p>
          <a:p>
            <a:pPr marL="0" lvl="1">
              <a:buClr>
                <a:srgbClr val="000000"/>
              </a:buClr>
              <a:defRPr/>
            </a:pPr>
            <a:r>
              <a:rPr lang="en-US" sz="3600" u="sng" dirty="0">
                <a:solidFill>
                  <a:schemeClr val="tx1"/>
                </a:solidFill>
              </a:rPr>
              <a:t>25 YARDS FROM PREVIOUS SPOT.  K-45</a:t>
            </a:r>
          </a:p>
          <a:p>
            <a:pPr marL="0" lvl="1">
              <a:buClr>
                <a:srgbClr val="000000"/>
              </a:buClr>
              <a:defRPr/>
            </a:pPr>
            <a:r>
              <a:rPr lang="en-US" sz="3600" u="sng" dirty="0">
                <a:solidFill>
                  <a:schemeClr val="tx1"/>
                </a:solidFill>
              </a:rPr>
              <a:t>OOB SPOT PLUS 5 YARDS – 50 YARD LINE</a:t>
            </a:r>
          </a:p>
          <a:p>
            <a:pPr marL="0" lvl="1">
              <a:buClr>
                <a:srgbClr val="000000"/>
              </a:buClr>
              <a:defRPr/>
            </a:pPr>
            <a:r>
              <a:rPr lang="en-US" sz="3600" u="sng" dirty="0">
                <a:solidFill>
                  <a:schemeClr val="tx1"/>
                </a:solidFill>
              </a:rPr>
              <a:t>5 YD PENALTY/PREVIOUS SPOT REPLAY DOWN.</a:t>
            </a:r>
          </a:p>
        </p:txBody>
      </p:sp>
      <p:sp>
        <p:nvSpPr>
          <p:cNvPr id="4" name="TextBox 3"/>
          <p:cNvSpPr txBox="1"/>
          <p:nvPr/>
        </p:nvSpPr>
        <p:spPr>
          <a:xfrm>
            <a:off x="642257" y="2223797"/>
            <a:ext cx="10994572" cy="646331"/>
          </a:xfrm>
          <a:prstGeom prst="rect">
            <a:avLst/>
          </a:prstGeom>
          <a:noFill/>
        </p:spPr>
        <p:txBody>
          <a:bodyPr wrap="square" rtlCol="0">
            <a:spAutoFit/>
          </a:bodyPr>
          <a:lstStyle/>
          <a:p>
            <a:r>
              <a:rPr lang="en-US" sz="3600" dirty="0"/>
              <a:t>THERE IS NO PENALTY FOR THE PUNT OOB? T/F</a:t>
            </a:r>
          </a:p>
        </p:txBody>
      </p:sp>
      <p:sp>
        <p:nvSpPr>
          <p:cNvPr id="7" name="TextBox 6"/>
          <p:cNvSpPr txBox="1"/>
          <p:nvPr/>
        </p:nvSpPr>
        <p:spPr>
          <a:xfrm>
            <a:off x="642257" y="2870128"/>
            <a:ext cx="10994572" cy="646331"/>
          </a:xfrm>
          <a:prstGeom prst="rect">
            <a:avLst/>
          </a:prstGeom>
          <a:noFill/>
        </p:spPr>
        <p:txBody>
          <a:bodyPr wrap="square" rtlCol="0">
            <a:spAutoFit/>
          </a:bodyPr>
          <a:lstStyle/>
          <a:p>
            <a:r>
              <a:rPr lang="en-US" sz="3600" dirty="0"/>
              <a:t>R MUST TAKE BALL AT OOB SPOT? T/F</a:t>
            </a:r>
          </a:p>
        </p:txBody>
      </p:sp>
    </p:spTree>
    <p:extLst>
      <p:ext uri="{BB962C8B-B14F-4D97-AF65-F5344CB8AC3E}">
        <p14:creationId xmlns:p14="http://schemas.microsoft.com/office/powerpoint/2010/main" val="383411941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6" y="1034280"/>
            <a:ext cx="10961914" cy="3205115"/>
          </a:xfrm>
        </p:spPr>
        <p:txBody>
          <a:bodyPr/>
          <a:lstStyle/>
          <a:p>
            <a:pPr marL="50800" indent="0">
              <a:buClr>
                <a:srgbClr val="000000"/>
              </a:buClr>
              <a:buNone/>
              <a:defRPr/>
            </a:pPr>
            <a:r>
              <a:rPr lang="en-US" sz="3600" dirty="0">
                <a:solidFill>
                  <a:srgbClr val="000000"/>
                </a:solidFill>
                <a:latin typeface="+mn-lt"/>
              </a:rPr>
              <a:t>8. K ATTEMPTS A FG FROM THE R-30.  THE KICK IS SHORT AND R2 MAKES AN OVER THE SHOULDER CATCH AT THE R-3 YARD LINE AND HIS MOMENTUM TAKES HIM INTO THE ENDZONE.  R2 BRINGS THE BALL OUT OF THE EZ FOR AN APPARENT TOUCHDOWN.</a:t>
            </a:r>
          </a:p>
        </p:txBody>
      </p:sp>
      <p:sp>
        <p:nvSpPr>
          <p:cNvPr id="5" name="TextBox 4"/>
          <p:cNvSpPr txBox="1"/>
          <p:nvPr/>
        </p:nvSpPr>
        <p:spPr>
          <a:xfrm>
            <a:off x="642256" y="4239395"/>
            <a:ext cx="11005457" cy="1200329"/>
          </a:xfrm>
          <a:prstGeom prst="rect">
            <a:avLst/>
          </a:prstGeom>
          <a:noFill/>
        </p:spPr>
        <p:txBody>
          <a:bodyPr wrap="square" rtlCol="0">
            <a:spAutoFit/>
          </a:bodyPr>
          <a:lstStyle/>
          <a:p>
            <a:pPr marL="0" lvl="1">
              <a:buClr>
                <a:srgbClr val="000000"/>
              </a:buClr>
              <a:defRPr/>
            </a:pPr>
            <a:r>
              <a:rPr lang="en-US" sz="3600" u="sng" dirty="0">
                <a:solidFill>
                  <a:schemeClr val="tx1"/>
                </a:solidFill>
              </a:rPr>
              <a:t>THE MOMENTUM EXCEPTION IS APPLIED AND IT IS R’S BALL 1ST AND 10 FROM THE R-3?  T/F</a:t>
            </a:r>
            <a:endParaRPr kumimoji="0" lang="en-US" sz="3600" b="0" i="0" u="sng" strike="noStrike" kern="1200" cap="none" spc="0" normalizeH="0" baseline="0" noProof="0" dirty="0">
              <a:ln>
                <a:noFill/>
              </a:ln>
              <a:solidFill>
                <a:schemeClr val="tx1"/>
              </a:solidFill>
              <a:effectLst/>
              <a:uLnTx/>
              <a:uFillTx/>
              <a:sym typeface="Arial" panose="020B0604020202020204" pitchFamily="34" charset="0"/>
            </a:endParaRPr>
          </a:p>
        </p:txBody>
      </p:sp>
      <p:sp>
        <p:nvSpPr>
          <p:cNvPr id="6" name="TextBox 5"/>
          <p:cNvSpPr txBox="1"/>
          <p:nvPr/>
        </p:nvSpPr>
        <p:spPr>
          <a:xfrm>
            <a:off x="642256" y="5588445"/>
            <a:ext cx="11005457" cy="1200329"/>
          </a:xfrm>
          <a:prstGeom prst="rect">
            <a:avLst/>
          </a:prstGeom>
          <a:noFill/>
        </p:spPr>
        <p:txBody>
          <a:bodyPr wrap="square" rtlCol="0">
            <a:spAutoFit/>
          </a:bodyPr>
          <a:lstStyle/>
          <a:p>
            <a:pPr marL="0" lvl="1">
              <a:buClr>
                <a:srgbClr val="000000"/>
              </a:buClr>
              <a:defRPr/>
            </a:pPr>
            <a:r>
              <a:rPr lang="en-US" sz="3600" u="sng" dirty="0">
                <a:solidFill>
                  <a:srgbClr val="FF0000"/>
                </a:solidFill>
              </a:rPr>
              <a:t>FALSE, NO MOMENTUM EXCEPTION.  BALL REMAINS ALIVE AND TD SCORED.</a:t>
            </a:r>
            <a:endParaRPr kumimoji="0" lang="en-US" sz="3600" b="0" i="0" u="sng" strike="noStrike" kern="1200" cap="none" spc="0" normalizeH="0" baseline="0" noProof="0" dirty="0">
              <a:ln>
                <a:noFill/>
              </a:ln>
              <a:solidFill>
                <a:srgbClr val="FF0000"/>
              </a:solidFill>
              <a:effectLst/>
              <a:uLnTx/>
              <a:uFillTx/>
              <a:sym typeface="Arial" panose="020B0604020202020204" pitchFamily="34" charset="0"/>
            </a:endParaRPr>
          </a:p>
        </p:txBody>
      </p:sp>
    </p:spTree>
    <p:extLst>
      <p:ext uri="{BB962C8B-B14F-4D97-AF65-F5344CB8AC3E}">
        <p14:creationId xmlns:p14="http://schemas.microsoft.com/office/powerpoint/2010/main" val="143842266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5" y="1034280"/>
            <a:ext cx="11005457" cy="2340291"/>
          </a:xfrm>
        </p:spPr>
        <p:txBody>
          <a:bodyPr/>
          <a:lstStyle/>
          <a:p>
            <a:pPr marL="50800" indent="0">
              <a:buClr>
                <a:srgbClr val="000000"/>
              </a:buClr>
              <a:buNone/>
              <a:defRPr/>
            </a:pPr>
            <a:r>
              <a:rPr lang="en-US" sz="3600" dirty="0">
                <a:solidFill>
                  <a:srgbClr val="000000"/>
                </a:solidFill>
                <a:latin typeface="+mn-lt"/>
              </a:rPr>
              <a:t>9. K’S PUNT IS MUFFED BY R1 AT R-20 YARD LINE.  R5 RECOVERS AT R-30 YARD LINE AND CARRIES TO R-45 YARD LINE.  DURING THE KICK, R75 HOLDS A K PLAYER AT THE R-40.</a:t>
            </a:r>
          </a:p>
        </p:txBody>
      </p:sp>
      <p:sp>
        <p:nvSpPr>
          <p:cNvPr id="5" name="TextBox 4"/>
          <p:cNvSpPr txBox="1"/>
          <p:nvPr/>
        </p:nvSpPr>
        <p:spPr>
          <a:xfrm>
            <a:off x="642254" y="3374571"/>
            <a:ext cx="11005457" cy="1200329"/>
          </a:xfrm>
          <a:prstGeom prst="rect">
            <a:avLst/>
          </a:prstGeom>
          <a:noFill/>
        </p:spPr>
        <p:txBody>
          <a:bodyPr wrap="square" rtlCol="0">
            <a:spAutoFit/>
          </a:bodyPr>
          <a:lstStyle/>
          <a:p>
            <a:pPr marL="0" lvl="1">
              <a:buClr>
                <a:srgbClr val="000000"/>
              </a:buClr>
              <a:defRPr/>
            </a:pPr>
            <a:r>
              <a:rPr lang="en-US" sz="3600" u="sng" dirty="0">
                <a:solidFill>
                  <a:schemeClr val="tx1"/>
                </a:solidFill>
              </a:rPr>
              <a:t>HOLDING PENALTY IS ADMINISTERED FROM THE R-20 T/F?</a:t>
            </a:r>
            <a:endParaRPr kumimoji="0" lang="en-US" sz="3600" b="0" i="0" u="sng" strike="noStrike" kern="1200" cap="none" spc="0" normalizeH="0" baseline="0" noProof="0" dirty="0">
              <a:ln>
                <a:noFill/>
              </a:ln>
              <a:solidFill>
                <a:schemeClr val="tx1"/>
              </a:solidFill>
              <a:effectLst/>
              <a:uLnTx/>
              <a:uFillTx/>
              <a:sym typeface="Arial" panose="020B0604020202020204" pitchFamily="34" charset="0"/>
            </a:endParaRPr>
          </a:p>
        </p:txBody>
      </p:sp>
      <p:sp>
        <p:nvSpPr>
          <p:cNvPr id="6" name="TextBox 5"/>
          <p:cNvSpPr txBox="1"/>
          <p:nvPr/>
        </p:nvSpPr>
        <p:spPr>
          <a:xfrm>
            <a:off x="642254" y="4822155"/>
            <a:ext cx="11005457" cy="1200329"/>
          </a:xfrm>
          <a:prstGeom prst="rect">
            <a:avLst/>
          </a:prstGeom>
          <a:noFill/>
        </p:spPr>
        <p:txBody>
          <a:bodyPr wrap="square" rtlCol="0">
            <a:spAutoFit/>
          </a:bodyPr>
          <a:lstStyle/>
          <a:p>
            <a:pPr marL="0" lvl="1">
              <a:buClr>
                <a:srgbClr val="000000"/>
              </a:buClr>
              <a:defRPr/>
            </a:pPr>
            <a:r>
              <a:rPr lang="en-US" sz="3600" u="sng" dirty="0">
                <a:solidFill>
                  <a:srgbClr val="FF0000"/>
                </a:solidFill>
              </a:rPr>
              <a:t>FALSE --END OF KICK IS R-30.  PSK ENFORCE FROM END OF KICK. </a:t>
            </a:r>
            <a:endParaRPr kumimoji="0" lang="en-US" sz="3600" b="0" i="0" u="sng" strike="noStrike" kern="1200" cap="none" spc="0" normalizeH="0" baseline="0" noProof="0" dirty="0">
              <a:ln>
                <a:noFill/>
              </a:ln>
              <a:solidFill>
                <a:srgbClr val="FF0000"/>
              </a:solidFill>
              <a:effectLst/>
              <a:uLnTx/>
              <a:uFillTx/>
              <a:sym typeface="Arial" panose="020B0604020202020204" pitchFamily="34" charset="0"/>
            </a:endParaRPr>
          </a:p>
        </p:txBody>
      </p:sp>
    </p:spTree>
    <p:extLst>
      <p:ext uri="{BB962C8B-B14F-4D97-AF65-F5344CB8AC3E}">
        <p14:creationId xmlns:p14="http://schemas.microsoft.com/office/powerpoint/2010/main" val="19637985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5" y="1034280"/>
            <a:ext cx="11005457" cy="2340291"/>
          </a:xfrm>
        </p:spPr>
        <p:txBody>
          <a:bodyPr/>
          <a:lstStyle/>
          <a:p>
            <a:pPr marL="50800" indent="0">
              <a:buClr>
                <a:srgbClr val="000000"/>
              </a:buClr>
              <a:buNone/>
              <a:defRPr/>
            </a:pPr>
            <a:r>
              <a:rPr lang="en-US" sz="3600" dirty="0">
                <a:solidFill>
                  <a:srgbClr val="000000"/>
                </a:solidFill>
                <a:latin typeface="+mn-lt"/>
              </a:rPr>
              <a:t>10. K KICKS A “POOCH” KICK FOR THE KICK OFF FROM THE K-40.  K22 CATCHES THE BALL IN THE AIR AT THE R-40 WITH NO R PLAYER NEARBY.THERE IS NO FOUL? T/F</a:t>
            </a:r>
          </a:p>
        </p:txBody>
      </p:sp>
      <p:sp>
        <p:nvSpPr>
          <p:cNvPr id="5" name="TextBox 4"/>
          <p:cNvSpPr txBox="1"/>
          <p:nvPr/>
        </p:nvSpPr>
        <p:spPr>
          <a:xfrm>
            <a:off x="642254" y="3788230"/>
            <a:ext cx="11005457" cy="1754326"/>
          </a:xfrm>
          <a:prstGeom prst="rect">
            <a:avLst/>
          </a:prstGeom>
          <a:noFill/>
        </p:spPr>
        <p:txBody>
          <a:bodyPr wrap="square" rtlCol="0">
            <a:spAutoFit/>
          </a:bodyPr>
          <a:lstStyle/>
          <a:p>
            <a:pPr marL="0" lvl="1">
              <a:buClr>
                <a:srgbClr val="000000"/>
              </a:buClr>
              <a:defRPr/>
            </a:pPr>
            <a:r>
              <a:rPr lang="en-US" sz="3600" u="sng" dirty="0">
                <a:solidFill>
                  <a:srgbClr val="FF0000"/>
                </a:solidFill>
              </a:rPr>
              <a:t>FALSE. IT IS KCI.  ON A FREE KICK, K MAY NOT TOUCH THE BALL BEFORE IT HITS THE GROUND OR AN R PLAYER. 6-5-6A</a:t>
            </a:r>
            <a:endParaRPr kumimoji="0" lang="en-US" sz="3600" b="0" i="0" u="sng" strike="noStrike" kern="1200" cap="none" spc="0" normalizeH="0" baseline="0" noProof="0" dirty="0">
              <a:ln>
                <a:noFill/>
              </a:ln>
              <a:solidFill>
                <a:srgbClr val="FF0000"/>
              </a:solidFill>
              <a:effectLst/>
              <a:uLnTx/>
              <a:uFillTx/>
              <a:sym typeface="Arial" panose="020B0604020202020204" pitchFamily="34" charset="0"/>
            </a:endParaRPr>
          </a:p>
        </p:txBody>
      </p:sp>
    </p:spTree>
    <p:extLst>
      <p:ext uri="{BB962C8B-B14F-4D97-AF65-F5344CB8AC3E}">
        <p14:creationId xmlns:p14="http://schemas.microsoft.com/office/powerpoint/2010/main" val="399602604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Rule 6 Questions</a:t>
            </a:r>
            <a:endParaRPr lang="en-US" dirty="0"/>
          </a:p>
        </p:txBody>
      </p:sp>
      <p:sp>
        <p:nvSpPr>
          <p:cNvPr id="3" name="Text Placeholder 2"/>
          <p:cNvSpPr>
            <a:spLocks noGrp="1"/>
          </p:cNvSpPr>
          <p:nvPr>
            <p:ph type="body" idx="1"/>
          </p:nvPr>
        </p:nvSpPr>
        <p:spPr>
          <a:xfrm>
            <a:off x="642255" y="1034280"/>
            <a:ext cx="11005457" cy="2340291"/>
          </a:xfrm>
        </p:spPr>
        <p:txBody>
          <a:bodyPr/>
          <a:lstStyle/>
          <a:p>
            <a:pPr marL="50800" indent="0">
              <a:buClr>
                <a:srgbClr val="000000"/>
              </a:buClr>
              <a:buNone/>
              <a:defRPr/>
            </a:pPr>
            <a:r>
              <a:rPr lang="en-US" sz="3600" dirty="0">
                <a:solidFill>
                  <a:srgbClr val="000000"/>
                </a:solidFill>
                <a:latin typeface="+mn-lt"/>
              </a:rPr>
              <a:t>11. 3RD AND 15 ON TEAM R’S 20 YARDLINE. K1’S FIELD GOAL ATTEMPT IS BLOCKED BY R2 AND RECOVERED ON TEAM R’S 22 YARDLINE BY K3 WHERE HE ADVANCES TO R’S 10 YARDLINE. THE GAME CLOCK CONTINUES TO RUN, K’S BALL 4TH AND 5 AT R’S 10.  T/F?</a:t>
            </a:r>
          </a:p>
        </p:txBody>
      </p:sp>
      <p:sp>
        <p:nvSpPr>
          <p:cNvPr id="5" name="TextBox 4"/>
          <p:cNvSpPr txBox="1"/>
          <p:nvPr/>
        </p:nvSpPr>
        <p:spPr>
          <a:xfrm>
            <a:off x="642254" y="4865917"/>
            <a:ext cx="11005457" cy="646331"/>
          </a:xfrm>
          <a:prstGeom prst="rect">
            <a:avLst/>
          </a:prstGeom>
          <a:noFill/>
        </p:spPr>
        <p:txBody>
          <a:bodyPr wrap="square" rtlCol="0">
            <a:spAutoFit/>
          </a:bodyPr>
          <a:lstStyle/>
          <a:p>
            <a:pPr marL="0" lvl="1">
              <a:buClr>
                <a:srgbClr val="000000"/>
              </a:buClr>
              <a:defRPr/>
            </a:pPr>
            <a:r>
              <a:rPr lang="en-US" sz="3600" u="sng" dirty="0">
                <a:solidFill>
                  <a:srgbClr val="FF0000"/>
                </a:solidFill>
              </a:rPr>
              <a:t>TRUE. </a:t>
            </a:r>
            <a:endParaRPr kumimoji="0" lang="en-US" sz="3600" b="0" i="0" u="sng" strike="noStrike" kern="1200" cap="none" spc="0" normalizeH="0" baseline="0" noProof="0" dirty="0">
              <a:ln>
                <a:noFill/>
              </a:ln>
              <a:solidFill>
                <a:srgbClr val="FF0000"/>
              </a:solidFill>
              <a:effectLst/>
              <a:uLnTx/>
              <a:uFillTx/>
              <a:sym typeface="Arial" panose="020B0604020202020204" pitchFamily="34" charset="0"/>
            </a:endParaRPr>
          </a:p>
        </p:txBody>
      </p:sp>
    </p:spTree>
    <p:extLst>
      <p:ext uri="{BB962C8B-B14F-4D97-AF65-F5344CB8AC3E}">
        <p14:creationId xmlns:p14="http://schemas.microsoft.com/office/powerpoint/2010/main" val="30178187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Google Shape;462;p65">
            <a:extLst>
              <a:ext uri="{FF2B5EF4-FFF2-40B4-BE49-F238E27FC236}">
                <a16:creationId xmlns:a16="http://schemas.microsoft.com/office/drawing/2014/main" id="{A1E32E20-E72B-A240-801D-0E59750A603F}"/>
              </a:ext>
            </a:extLst>
          </p:cNvPr>
          <p:cNvSpPr txBox="1">
            <a:spLocks noGrp="1" noChangeArrowheads="1"/>
          </p:cNvSpPr>
          <p:nvPr>
            <p:ph type="ctrTitle"/>
          </p:nvPr>
        </p:nvSpPr>
        <p:spPr>
          <a:xfrm>
            <a:off x="1430338" y="0"/>
            <a:ext cx="9144000" cy="812800"/>
          </a:xfrm>
        </p:spPr>
        <p:txBody>
          <a:bodyPr/>
          <a:lstStyle/>
          <a:p>
            <a:pPr eaLnBrk="1" hangingPunct="1">
              <a:spcBef>
                <a:spcPct val="0"/>
              </a:spcBef>
              <a:spcAft>
                <a:spcPct val="0"/>
              </a:spcAft>
              <a:buClr>
                <a:srgbClr val="FFC000"/>
              </a:buClr>
              <a:buSzPts val="4000"/>
              <a:buFont typeface="Arial" panose="020B0604020202020204" pitchFamily="34" charset="0"/>
              <a:buNone/>
            </a:pPr>
            <a:r>
              <a:rPr lang="en-US" altLang="en-US" sz="4000" b="1">
                <a:solidFill>
                  <a:schemeClr val="tx1"/>
                </a:solidFill>
                <a:latin typeface="Arial" panose="020B0604020202020204" pitchFamily="34" charset="0"/>
                <a:cs typeface="Arial" panose="020B0604020202020204" pitchFamily="34" charset="0"/>
                <a:sym typeface="Arial" panose="020B0604020202020204" pitchFamily="34" charset="0"/>
              </a:rPr>
              <a:t>Next Meeting(s)</a:t>
            </a:r>
          </a:p>
        </p:txBody>
      </p:sp>
      <p:sp>
        <p:nvSpPr>
          <p:cNvPr id="463" name="Google Shape;463;p65">
            <a:extLst>
              <a:ext uri="{FF2B5EF4-FFF2-40B4-BE49-F238E27FC236}">
                <a16:creationId xmlns:a16="http://schemas.microsoft.com/office/drawing/2014/main" id="{0DE5955C-6083-E94E-87BD-FF63C10774C7}"/>
              </a:ext>
            </a:extLst>
          </p:cNvPr>
          <p:cNvSpPr txBox="1">
            <a:spLocks noGrp="1"/>
          </p:cNvSpPr>
          <p:nvPr>
            <p:ph type="subTitle" idx="1"/>
          </p:nvPr>
        </p:nvSpPr>
        <p:spPr>
          <a:xfrm>
            <a:off x="147638" y="1077913"/>
            <a:ext cx="11896725" cy="4702175"/>
          </a:xfrm>
        </p:spPr>
        <p:txBody>
          <a:bodyPr/>
          <a:lstStyle/>
          <a:p>
            <a:pPr marL="571500" indent="-571500" algn="l" eaLnBrk="1" fontAlgn="auto" hangingPunct="1">
              <a:lnSpc>
                <a:spcPct val="80000"/>
              </a:lnSpc>
              <a:spcBef>
                <a:spcPts val="0"/>
              </a:spcBef>
              <a:buClr>
                <a:schemeClr val="tx1"/>
              </a:buClr>
              <a:buSzPts val="3600"/>
              <a:buFont typeface="Arial"/>
              <a:buChar char="•"/>
              <a:defRPr/>
            </a:pPr>
            <a:r>
              <a:rPr lang="en-US" sz="3600" b="1" dirty="0">
                <a:solidFill>
                  <a:schemeClr val="tx1"/>
                </a:solidFill>
              </a:rPr>
              <a:t>Tuesday, Aug 3</a:t>
            </a:r>
            <a:r>
              <a:rPr lang="en-US" sz="3600" b="1" baseline="30000" dirty="0">
                <a:solidFill>
                  <a:schemeClr val="tx1"/>
                </a:solidFill>
              </a:rPr>
              <a:t>rd</a:t>
            </a:r>
            <a:r>
              <a:rPr lang="en-US" sz="3600" b="1" dirty="0">
                <a:solidFill>
                  <a:schemeClr val="tx1"/>
                </a:solidFill>
              </a:rPr>
              <a:t> @ 7PM (Liberty Baptist)</a:t>
            </a:r>
          </a:p>
          <a:p>
            <a:pPr marL="342900" indent="-342900" algn="l" eaLnBrk="1" fontAlgn="auto" hangingPunct="1">
              <a:lnSpc>
                <a:spcPct val="80000"/>
              </a:lnSpc>
              <a:spcBef>
                <a:spcPts val="0"/>
              </a:spcBef>
              <a:buClr>
                <a:schemeClr val="tx1"/>
              </a:buClr>
              <a:buSzPts val="3600"/>
              <a:buFont typeface="Wingdings" pitchFamily="2" charset="2"/>
              <a:buChar char="Ø"/>
              <a:defRPr/>
            </a:pPr>
            <a:endParaRPr lang="en-US" dirty="0">
              <a:solidFill>
                <a:schemeClr val="tx1"/>
              </a:solidFill>
            </a:endParaRPr>
          </a:p>
          <a:p>
            <a:pPr marL="914400" lvl="1" indent="-457200" algn="l" eaLnBrk="1" fontAlgn="auto" hangingPunct="1">
              <a:lnSpc>
                <a:spcPct val="80000"/>
              </a:lnSpc>
              <a:spcBef>
                <a:spcPts val="0"/>
              </a:spcBef>
              <a:buClr>
                <a:schemeClr val="tx1"/>
              </a:buClr>
              <a:buSzPts val="3600"/>
              <a:buFont typeface="Wingdings" pitchFamily="2" charset="2"/>
              <a:buChar char="Ø"/>
              <a:defRPr/>
            </a:pPr>
            <a:r>
              <a:rPr lang="en-US" sz="3200" b="1" dirty="0">
                <a:solidFill>
                  <a:schemeClr val="tx1"/>
                </a:solidFill>
              </a:rPr>
              <a:t>Rule 7 – Passing Game</a:t>
            </a:r>
          </a:p>
          <a:p>
            <a:pPr marL="914400" lvl="1" indent="-457200" algn="l" eaLnBrk="1" fontAlgn="auto" hangingPunct="1">
              <a:lnSpc>
                <a:spcPct val="80000"/>
              </a:lnSpc>
              <a:spcBef>
                <a:spcPts val="0"/>
              </a:spcBef>
              <a:buClr>
                <a:schemeClr val="tx1"/>
              </a:buClr>
              <a:buSzPts val="3600"/>
              <a:buFont typeface="Wingdings" pitchFamily="2" charset="2"/>
              <a:buChar char="Ø"/>
              <a:defRPr/>
            </a:pPr>
            <a:endParaRPr lang="en-US" sz="3200" b="1" dirty="0">
              <a:solidFill>
                <a:schemeClr val="tx1"/>
              </a:solidFill>
            </a:endParaRPr>
          </a:p>
          <a:p>
            <a:pPr marL="914400" lvl="1" indent="-457200" algn="l" eaLnBrk="1" fontAlgn="auto" hangingPunct="1">
              <a:lnSpc>
                <a:spcPct val="80000"/>
              </a:lnSpc>
              <a:spcBef>
                <a:spcPts val="0"/>
              </a:spcBef>
              <a:buClr>
                <a:schemeClr val="tx1"/>
              </a:buClr>
              <a:buSzPts val="3600"/>
              <a:buFont typeface="Wingdings" pitchFamily="2" charset="2"/>
              <a:buChar char="Ø"/>
              <a:defRPr/>
            </a:pPr>
            <a:r>
              <a:rPr lang="en-US" sz="3200" b="1" dirty="0">
                <a:solidFill>
                  <a:schemeClr val="tx1"/>
                </a:solidFill>
              </a:rPr>
              <a:t>Tandem Break-Outs (R/U; H/L; S/F/B)</a:t>
            </a:r>
          </a:p>
          <a:p>
            <a:pPr algn="l" eaLnBrk="1" fontAlgn="auto" hangingPunct="1">
              <a:lnSpc>
                <a:spcPct val="80000"/>
              </a:lnSpc>
              <a:spcBef>
                <a:spcPts val="0"/>
              </a:spcBef>
              <a:buClr>
                <a:schemeClr val="tx1"/>
              </a:buClr>
              <a:buSzPts val="3600"/>
              <a:defRPr/>
            </a:pPr>
            <a:endParaRPr lang="en-US" dirty="0">
              <a:solidFill>
                <a:schemeClr val="tx1"/>
              </a:solidFill>
            </a:endParaRPr>
          </a:p>
          <a:p>
            <a:pPr algn="l" eaLnBrk="1" fontAlgn="auto" hangingPunct="1">
              <a:lnSpc>
                <a:spcPct val="80000"/>
              </a:lnSpc>
              <a:spcBef>
                <a:spcPts val="0"/>
              </a:spcBef>
              <a:buClr>
                <a:schemeClr val="tx1"/>
              </a:buClr>
              <a:buSzPts val="3600"/>
              <a:defRPr/>
            </a:pPr>
            <a:endParaRPr dirty="0">
              <a:solidFill>
                <a:schemeClr val="tx1"/>
              </a:solidFill>
            </a:endParaRPr>
          </a:p>
          <a:p>
            <a:pPr marL="571500" indent="-571500" algn="l" eaLnBrk="1" fontAlgn="auto" hangingPunct="1">
              <a:lnSpc>
                <a:spcPct val="80000"/>
              </a:lnSpc>
              <a:spcBef>
                <a:spcPts val="500"/>
              </a:spcBef>
              <a:buClr>
                <a:schemeClr val="tx1"/>
              </a:buClr>
              <a:buSzPts val="3200"/>
              <a:buFont typeface="Arial"/>
              <a:buChar char="•"/>
              <a:defRPr/>
            </a:pPr>
            <a:r>
              <a:rPr lang="en-US" sz="3600" b="1" dirty="0">
                <a:solidFill>
                  <a:schemeClr val="tx1"/>
                </a:solidFill>
              </a:rPr>
              <a:t>“Football” New Guys (“FNGs”) – Every Tuesday &amp; Thursday, 7PM</a:t>
            </a:r>
            <a:endParaRPr dirty="0">
              <a:solidFill>
                <a:schemeClr val="tx1"/>
              </a:solidFill>
            </a:endParaRPr>
          </a:p>
          <a:p>
            <a:pPr marL="1028700" lvl="1" indent="-571500" algn="l" eaLnBrk="1" fontAlgn="auto" hangingPunct="1">
              <a:lnSpc>
                <a:spcPct val="80000"/>
              </a:lnSpc>
              <a:spcBef>
                <a:spcPts val="1000"/>
              </a:spcBef>
              <a:buClr>
                <a:schemeClr val="tx1"/>
              </a:buClr>
              <a:buSzPts val="3600"/>
              <a:buFont typeface="Arial"/>
              <a:buChar char="•"/>
              <a:defRPr/>
            </a:pPr>
            <a:endParaRPr lang="en-US" sz="3200" b="1" dirty="0">
              <a:solidFill>
                <a:schemeClr val="tx1"/>
              </a:solidFill>
            </a:endParaRP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50EF-FBC7-B245-AA4E-2B3103E2F22B}"/>
              </a:ext>
            </a:extLst>
          </p:cNvPr>
          <p:cNvSpPr>
            <a:spLocks noGrp="1"/>
          </p:cNvSpPr>
          <p:nvPr>
            <p:ph type="title"/>
          </p:nvPr>
        </p:nvSpPr>
        <p:spPr>
          <a:xfrm>
            <a:off x="838200" y="42863"/>
            <a:ext cx="10515600" cy="1023937"/>
          </a:xfrm>
        </p:spPr>
        <p:txBody>
          <a:bodyPr/>
          <a:lstStyle/>
          <a:p>
            <a:pPr algn="ctr" eaLnBrk="1" fontAlgn="auto" hangingPunct="1">
              <a:defRPr/>
            </a:pPr>
            <a:r>
              <a:rPr lang="en-US" b="1" dirty="0">
                <a:solidFill>
                  <a:schemeClr val="tx1"/>
                </a:solidFill>
                <a:latin typeface="+mn-lt"/>
              </a:rPr>
              <a:t>President’s Report</a:t>
            </a:r>
          </a:p>
        </p:txBody>
      </p:sp>
      <p:sp>
        <p:nvSpPr>
          <p:cNvPr id="3" name="Text Placeholder 2">
            <a:extLst>
              <a:ext uri="{FF2B5EF4-FFF2-40B4-BE49-F238E27FC236}">
                <a16:creationId xmlns:a16="http://schemas.microsoft.com/office/drawing/2014/main" id="{E6D3F978-2B78-BC44-981D-8398D593B30E}"/>
              </a:ext>
            </a:extLst>
          </p:cNvPr>
          <p:cNvSpPr>
            <a:spLocks noGrp="1"/>
          </p:cNvSpPr>
          <p:nvPr>
            <p:ph type="body" idx="1"/>
          </p:nvPr>
        </p:nvSpPr>
        <p:spPr>
          <a:xfrm>
            <a:off x="317769" y="817120"/>
            <a:ext cx="11647251" cy="5963059"/>
          </a:xfrm>
        </p:spPr>
        <p:txBody>
          <a:bodyPr/>
          <a:lstStyle/>
          <a:p>
            <a:pPr eaLnBrk="1" fontAlgn="auto" hangingPunct="1">
              <a:buClr>
                <a:schemeClr val="tx1"/>
              </a:buClr>
              <a:defRPr/>
            </a:pPr>
            <a:r>
              <a:rPr lang="en-US" sz="4000" b="1" dirty="0">
                <a:solidFill>
                  <a:schemeClr val="tx1"/>
                </a:solidFill>
                <a:latin typeface="+mn-lt"/>
              </a:rPr>
              <a:t>NSTR </a:t>
            </a:r>
          </a:p>
          <a:p>
            <a:pPr marL="533400" lvl="1" indent="0" eaLnBrk="1" fontAlgn="auto" hangingPunct="1">
              <a:buClr>
                <a:schemeClr val="tx1"/>
              </a:buClr>
              <a:buNone/>
              <a:defRPr/>
            </a:pPr>
            <a:endParaRPr lang="en-US" sz="3600" b="1" dirty="0">
              <a:solidFill>
                <a:schemeClr val="tx1"/>
              </a:solidFill>
              <a:latin typeface="+mn-lt"/>
            </a:endParaRPr>
          </a:p>
        </p:txBody>
      </p:sp>
    </p:spTree>
    <p:extLst>
      <p:ext uri="{BB962C8B-B14F-4D97-AF65-F5344CB8AC3E}">
        <p14:creationId xmlns:p14="http://schemas.microsoft.com/office/powerpoint/2010/main" val="407524453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B39A-047D-9941-B684-FDEB5A7038D8}"/>
              </a:ext>
            </a:extLst>
          </p:cNvPr>
          <p:cNvSpPr>
            <a:spLocks noGrp="1"/>
          </p:cNvSpPr>
          <p:nvPr>
            <p:ph type="title"/>
          </p:nvPr>
        </p:nvSpPr>
        <p:spPr>
          <a:xfrm>
            <a:off x="838200" y="73025"/>
            <a:ext cx="10515600" cy="968375"/>
          </a:xfrm>
        </p:spPr>
        <p:txBody>
          <a:bodyPr/>
          <a:lstStyle/>
          <a:p>
            <a:pPr algn="ctr" eaLnBrk="1" fontAlgn="auto" hangingPunct="1">
              <a:defRPr/>
            </a:pPr>
            <a:r>
              <a:rPr lang="en-US" b="1" dirty="0">
                <a:solidFill>
                  <a:schemeClr val="tx1"/>
                </a:solidFill>
                <a:latin typeface="+mn-lt"/>
              </a:rPr>
              <a:t>RECRUITMENT </a:t>
            </a:r>
          </a:p>
        </p:txBody>
      </p:sp>
      <p:pic>
        <p:nvPicPr>
          <p:cNvPr id="6" name="Picture 5" descr="A picture containing website&#10;&#10;Description automatically generated">
            <a:extLst>
              <a:ext uri="{FF2B5EF4-FFF2-40B4-BE49-F238E27FC236}">
                <a16:creationId xmlns:a16="http://schemas.microsoft.com/office/drawing/2014/main" id="{ED72E81E-BAA1-6943-9546-2E6584C12D70}"/>
              </a:ext>
            </a:extLst>
          </p:cNvPr>
          <p:cNvPicPr>
            <a:picLocks noChangeAspect="1"/>
          </p:cNvPicPr>
          <p:nvPr/>
        </p:nvPicPr>
        <p:blipFill>
          <a:blip r:embed="rId2"/>
          <a:stretch>
            <a:fillRect/>
          </a:stretch>
        </p:blipFill>
        <p:spPr>
          <a:xfrm>
            <a:off x="3712748" y="772999"/>
            <a:ext cx="4681611" cy="6058554"/>
          </a:xfrm>
          <a:prstGeom prst="rect">
            <a:avLst/>
          </a:prstGeom>
        </p:spPr>
      </p:pic>
      <p:sp>
        <p:nvSpPr>
          <p:cNvPr id="7" name="TextBox 6">
            <a:extLst>
              <a:ext uri="{FF2B5EF4-FFF2-40B4-BE49-F238E27FC236}">
                <a16:creationId xmlns:a16="http://schemas.microsoft.com/office/drawing/2014/main" id="{916AA011-4548-A44C-84C6-6FF1C65A77E3}"/>
              </a:ext>
            </a:extLst>
          </p:cNvPr>
          <p:cNvSpPr txBox="1"/>
          <p:nvPr/>
        </p:nvSpPr>
        <p:spPr>
          <a:xfrm>
            <a:off x="8372014" y="868279"/>
            <a:ext cx="3819986" cy="1384995"/>
          </a:xfrm>
          <a:prstGeom prst="rect">
            <a:avLst/>
          </a:prstGeom>
          <a:noFill/>
        </p:spPr>
        <p:txBody>
          <a:bodyPr wrap="square" rtlCol="0">
            <a:spAutoFit/>
          </a:bodyPr>
          <a:lstStyle/>
          <a:p>
            <a:pPr marL="50800">
              <a:buClr>
                <a:schemeClr val="tx1"/>
              </a:buClr>
            </a:pPr>
            <a:r>
              <a:rPr lang="en-US" sz="4400" b="1" dirty="0">
                <a:solidFill>
                  <a:schemeClr val="tx1"/>
                </a:solidFill>
                <a:latin typeface="Comic Sans MS" panose="030F0902030302020204" pitchFamily="66" charset="0"/>
              </a:rPr>
              <a:t>- </a:t>
            </a:r>
            <a:r>
              <a:rPr lang="en-US" sz="4000" b="1" dirty="0">
                <a:solidFill>
                  <a:schemeClr val="tx1"/>
                </a:solidFill>
                <a:latin typeface="Comic Sans MS" panose="030F0902030302020204" pitchFamily="66" charset="0"/>
              </a:rPr>
              <a:t>BUSINESS</a:t>
            </a:r>
          </a:p>
          <a:p>
            <a:pPr marL="50800">
              <a:buClr>
                <a:schemeClr val="tx1"/>
              </a:buClr>
            </a:pPr>
            <a:r>
              <a:rPr lang="en-US" sz="4000" b="1" dirty="0">
                <a:solidFill>
                  <a:schemeClr val="tx1"/>
                </a:solidFill>
                <a:latin typeface="Comic Sans MS" panose="030F0902030302020204" pitchFamily="66" charset="0"/>
              </a:rPr>
              <a:t>     CARDS</a:t>
            </a:r>
          </a:p>
        </p:txBody>
      </p:sp>
      <p:sp>
        <p:nvSpPr>
          <p:cNvPr id="8" name="TextBox 7">
            <a:extLst>
              <a:ext uri="{FF2B5EF4-FFF2-40B4-BE49-F238E27FC236}">
                <a16:creationId xmlns:a16="http://schemas.microsoft.com/office/drawing/2014/main" id="{2817B53B-3D8C-8B4C-8DC7-FD7D8A4F7E79}"/>
              </a:ext>
            </a:extLst>
          </p:cNvPr>
          <p:cNvSpPr txBox="1"/>
          <p:nvPr/>
        </p:nvSpPr>
        <p:spPr>
          <a:xfrm>
            <a:off x="584463" y="2671664"/>
            <a:ext cx="2611224" cy="1938992"/>
          </a:xfrm>
          <a:prstGeom prst="rect">
            <a:avLst/>
          </a:prstGeom>
          <a:noFill/>
        </p:spPr>
        <p:txBody>
          <a:bodyPr wrap="square" rtlCol="0">
            <a:spAutoFit/>
          </a:bodyPr>
          <a:lstStyle/>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          </a:t>
            </a:r>
          </a:p>
        </p:txBody>
      </p:sp>
      <p:sp>
        <p:nvSpPr>
          <p:cNvPr id="9" name="TextBox 8">
            <a:extLst>
              <a:ext uri="{FF2B5EF4-FFF2-40B4-BE49-F238E27FC236}">
                <a16:creationId xmlns:a16="http://schemas.microsoft.com/office/drawing/2014/main" id="{4FBACBA8-E8EE-514A-B97D-30F1E0CA69DE}"/>
              </a:ext>
            </a:extLst>
          </p:cNvPr>
          <p:cNvSpPr txBox="1"/>
          <p:nvPr/>
        </p:nvSpPr>
        <p:spPr>
          <a:xfrm>
            <a:off x="461525" y="4941107"/>
            <a:ext cx="3627899" cy="1323439"/>
          </a:xfrm>
          <a:prstGeom prst="rect">
            <a:avLst/>
          </a:prstGeom>
          <a:noFill/>
        </p:spPr>
        <p:txBody>
          <a:bodyPr wrap="square" rtlCol="0">
            <a:spAutoFit/>
          </a:bodyPr>
          <a:lstStyle/>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ON-GOING EFFORT BY ALL</a:t>
            </a:r>
          </a:p>
        </p:txBody>
      </p:sp>
      <p:sp>
        <p:nvSpPr>
          <p:cNvPr id="10" name="TextBox 9">
            <a:extLst>
              <a:ext uri="{FF2B5EF4-FFF2-40B4-BE49-F238E27FC236}">
                <a16:creationId xmlns:a16="http://schemas.microsoft.com/office/drawing/2014/main" id="{1CD67D72-AB83-3940-B18A-35EE1A0E2D0D}"/>
              </a:ext>
            </a:extLst>
          </p:cNvPr>
          <p:cNvSpPr txBox="1"/>
          <p:nvPr/>
        </p:nvSpPr>
        <p:spPr>
          <a:xfrm>
            <a:off x="8599251" y="5020560"/>
            <a:ext cx="3440542" cy="1323439"/>
          </a:xfrm>
          <a:prstGeom prst="rect">
            <a:avLst/>
          </a:prstGeom>
          <a:noFill/>
        </p:spPr>
        <p:txBody>
          <a:bodyPr wrap="square" rtlCol="0">
            <a:spAutoFit/>
          </a:bodyPr>
          <a:lstStyle/>
          <a:p>
            <a:pPr marL="57150" indent="-6350">
              <a:buClr>
                <a:schemeClr val="tx1"/>
              </a:buClr>
            </a:pPr>
            <a:r>
              <a:rPr lang="en-US" sz="4000" b="1" dirty="0">
                <a:solidFill>
                  <a:schemeClr val="tx1"/>
                </a:solidFill>
                <a:latin typeface="Calibri" panose="020F0502020204030204" pitchFamily="34" charset="0"/>
                <a:cs typeface="Calibri" panose="020F0502020204030204" pitchFamily="34" charset="0"/>
              </a:rPr>
              <a:t>2021 &amp; 2022 FALL SEASONS </a:t>
            </a:r>
          </a:p>
        </p:txBody>
      </p:sp>
      <p:sp>
        <p:nvSpPr>
          <p:cNvPr id="11" name="TextBox 10">
            <a:extLst>
              <a:ext uri="{FF2B5EF4-FFF2-40B4-BE49-F238E27FC236}">
                <a16:creationId xmlns:a16="http://schemas.microsoft.com/office/drawing/2014/main" id="{C47EE88B-70E4-BF42-842D-1821E32CD5C0}"/>
              </a:ext>
            </a:extLst>
          </p:cNvPr>
          <p:cNvSpPr txBox="1"/>
          <p:nvPr/>
        </p:nvSpPr>
        <p:spPr>
          <a:xfrm>
            <a:off x="8889477" y="2751606"/>
            <a:ext cx="2733772" cy="1938992"/>
          </a:xfrm>
          <a:prstGeom prst="rect">
            <a:avLst/>
          </a:prstGeom>
          <a:noFill/>
        </p:spPr>
        <p:txBody>
          <a:bodyPr wrap="square" rtlCol="0">
            <a:spAutoFit/>
          </a:bodyPr>
          <a:lstStyle/>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          </a:t>
            </a:r>
          </a:p>
        </p:txBody>
      </p:sp>
      <p:sp>
        <p:nvSpPr>
          <p:cNvPr id="12" name="TextBox 11">
            <a:extLst>
              <a:ext uri="{FF2B5EF4-FFF2-40B4-BE49-F238E27FC236}">
                <a16:creationId xmlns:a16="http://schemas.microsoft.com/office/drawing/2014/main" id="{00440512-7B5E-7A4B-B7D8-AC5CBD2479BE}"/>
              </a:ext>
            </a:extLst>
          </p:cNvPr>
          <p:cNvSpPr txBox="1"/>
          <p:nvPr/>
        </p:nvSpPr>
        <p:spPr>
          <a:xfrm>
            <a:off x="177144" y="866382"/>
            <a:ext cx="3819986" cy="1384995"/>
          </a:xfrm>
          <a:prstGeom prst="rect">
            <a:avLst/>
          </a:prstGeom>
          <a:noFill/>
        </p:spPr>
        <p:txBody>
          <a:bodyPr wrap="square" rtlCol="0">
            <a:spAutoFit/>
          </a:bodyPr>
          <a:lstStyle/>
          <a:p>
            <a:pPr marL="50800">
              <a:buClr>
                <a:schemeClr val="tx1"/>
              </a:buClr>
            </a:pPr>
            <a:r>
              <a:rPr lang="en-US" sz="4400" b="1" dirty="0">
                <a:solidFill>
                  <a:schemeClr val="tx1"/>
                </a:solidFill>
                <a:latin typeface="Comic Sans MS" panose="030F0902030302020204" pitchFamily="66" charset="0"/>
              </a:rPr>
              <a:t>- </a:t>
            </a:r>
            <a:r>
              <a:rPr lang="en-US" sz="4000" b="1" dirty="0">
                <a:solidFill>
                  <a:schemeClr val="tx1"/>
                </a:solidFill>
                <a:latin typeface="Comic Sans MS" panose="030F0902030302020204" pitchFamily="66" charset="0"/>
              </a:rPr>
              <a:t>FLYER</a:t>
            </a:r>
          </a:p>
          <a:p>
            <a:pPr marL="50800">
              <a:buClr>
                <a:schemeClr val="tx1"/>
              </a:buClr>
            </a:pPr>
            <a:r>
              <a:rPr lang="en-US" sz="4000" b="1" dirty="0">
                <a:solidFill>
                  <a:schemeClr val="tx1"/>
                </a:solidFill>
                <a:latin typeface="Comic Sans MS" panose="030F0902030302020204" pitchFamily="66" charset="0"/>
              </a:rPr>
              <a:t>   DISTRO</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75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0-#ppt_w/2"/>
                                          </p:val>
                                        </p:tav>
                                        <p:tav tm="100000">
                                          <p:val>
                                            <p:strVal val="#ppt_x"/>
                                          </p:val>
                                        </p:tav>
                                      </p:tavLst>
                                    </p:anim>
                                    <p:anim calcmode="lin" valueType="num">
                                      <p:cBhvr additive="base">
                                        <p:cTn id="18" dur="75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1+#ppt_w/2"/>
                                          </p:val>
                                        </p:tav>
                                        <p:tav tm="100000">
                                          <p:val>
                                            <p:strVal val="#ppt_x"/>
                                          </p:val>
                                        </p:tav>
                                      </p:tavLst>
                                    </p:anim>
                                    <p:anim calcmode="lin" valueType="num">
                                      <p:cBhvr additive="base">
                                        <p:cTn id="23" dur="75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Scale>
                                      <p:cBhvr>
                                        <p:cTn id="27" dur="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750" decel="50000" fill="hold">
                                          <p:stCondLst>
                                            <p:cond delay="0"/>
                                          </p:stCondLst>
                                        </p:cTn>
                                        <p:tgtEl>
                                          <p:spTgt spid="9"/>
                                        </p:tgtEl>
                                        <p:attrNameLst>
                                          <p:attrName>ppt_x</p:attrName>
                                          <p:attrName>ppt_y</p:attrName>
                                        </p:attrNameLst>
                                      </p:cBhvr>
                                    </p:animMotion>
                                    <p:animEffect transition="in" filter="fade">
                                      <p:cBhvr>
                                        <p:cTn id="29" dur="750"/>
                                        <p:tgtEl>
                                          <p:spTgt spid="9"/>
                                        </p:tgtEl>
                                      </p:cBhvr>
                                    </p:animEffect>
                                  </p:childTnLst>
                                </p:cTn>
                              </p:par>
                            </p:childTnLst>
                          </p:cTn>
                        </p:par>
                        <p:par>
                          <p:cTn id="30" fill="hold">
                            <p:stCondLst>
                              <p:cond delay="3000"/>
                            </p:stCondLst>
                            <p:childTnLst>
                              <p:par>
                                <p:cTn id="31" presetID="10" presetClass="entr" presetSubtype="0" fill="hold" grpId="1"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a:extLst>
              <a:ext uri="{FF2B5EF4-FFF2-40B4-BE49-F238E27FC236}">
                <a16:creationId xmlns:a16="http://schemas.microsoft.com/office/drawing/2014/main" id="{8CCCD111-D5BA-2941-9CB0-66F4C6319693}"/>
              </a:ext>
            </a:extLst>
          </p:cNvPr>
          <p:cNvSpPr txBox="1">
            <a:spLocks noGrp="1" noChangeArrowheads="1"/>
          </p:cNvSpPr>
          <p:nvPr>
            <p:ph type="title"/>
          </p:nvPr>
        </p:nvSpPr>
        <p:spPr>
          <a:xfrm>
            <a:off x="838200" y="149225"/>
            <a:ext cx="10515600" cy="869950"/>
          </a:xfrm>
        </p:spPr>
        <p:txBody>
          <a:bodyPr/>
          <a:lstStyle/>
          <a:p>
            <a:pPr algn="ctr">
              <a:spcBef>
                <a:spcPct val="0"/>
              </a:spcBef>
              <a:spcAft>
                <a:spcPct val="0"/>
              </a:spcAft>
              <a:buClr>
                <a:srgbClr val="FFFFFF"/>
              </a:buClr>
              <a:buFont typeface="Calibri" panose="020F0502020204030204" pitchFamily="34" charset="0"/>
              <a:buNone/>
            </a:pPr>
            <a:r>
              <a:rPr lang="en-US" altLang="en-US" b="1" i="1" u="sng">
                <a:solidFill>
                  <a:schemeClr val="tx1"/>
                </a:solidFill>
                <a:latin typeface="Arial" panose="020B0604020202020204" pitchFamily="34" charset="0"/>
                <a:cs typeface="Arial" panose="020B0604020202020204" pitchFamily="34" charset="0"/>
                <a:sym typeface="Calibri" panose="020F0502020204030204" pitchFamily="34" charset="0"/>
              </a:rPr>
              <a:t>R E M I N D E R S</a:t>
            </a:r>
          </a:p>
        </p:txBody>
      </p:sp>
      <p:sp>
        <p:nvSpPr>
          <p:cNvPr id="5" name="Content Placeholder 4">
            <a:extLst>
              <a:ext uri="{FF2B5EF4-FFF2-40B4-BE49-F238E27FC236}">
                <a16:creationId xmlns:a16="http://schemas.microsoft.com/office/drawing/2014/main" id="{B8BEF3F3-114F-A543-B973-1ADF0CCEAD41}"/>
              </a:ext>
            </a:extLst>
          </p:cNvPr>
          <p:cNvSpPr>
            <a:spLocks noGrp="1"/>
          </p:cNvSpPr>
          <p:nvPr>
            <p:ph idx="1"/>
          </p:nvPr>
        </p:nvSpPr>
        <p:spPr>
          <a:xfrm>
            <a:off x="230188" y="858416"/>
            <a:ext cx="11961812" cy="5999583"/>
          </a:xfrm>
        </p:spPr>
        <p:txBody>
          <a:bodyPr/>
          <a:lstStyle/>
          <a:p>
            <a:pPr>
              <a:buClr>
                <a:schemeClr val="tx1"/>
              </a:buClr>
              <a:defRPr/>
            </a:pPr>
            <a:r>
              <a:rPr lang="en-US" sz="3600" b="1" i="1" dirty="0">
                <a:solidFill>
                  <a:schemeClr val="tx1"/>
                </a:solidFill>
                <a:latin typeface="Arial" panose="020B0604020202020204" pitchFamily="34" charset="0"/>
                <a:cs typeface="Arial" panose="020B0604020202020204" pitchFamily="34" charset="0"/>
              </a:rPr>
              <a:t>ALL MEMBERS </a:t>
            </a:r>
            <a:r>
              <a:rPr lang="en-US" sz="3600" b="1" i="1" u="sng" dirty="0">
                <a:solidFill>
                  <a:schemeClr val="tx1"/>
                </a:solidFill>
                <a:latin typeface="Arial" panose="020B0604020202020204" pitchFamily="34" charset="0"/>
                <a:cs typeface="Arial" panose="020B0604020202020204" pitchFamily="34" charset="0"/>
              </a:rPr>
              <a:t>MUST</a:t>
            </a:r>
            <a:r>
              <a:rPr lang="is-IS" sz="3600" b="1" i="1" dirty="0">
                <a:solidFill>
                  <a:schemeClr val="tx1"/>
                </a:solidFill>
                <a:latin typeface="Arial" panose="020B0604020202020204" pitchFamily="34" charset="0"/>
                <a:cs typeface="Arial" panose="020B0604020202020204" pitchFamily="34" charset="0"/>
              </a:rPr>
              <a:t>…..</a:t>
            </a:r>
          </a:p>
          <a:p>
            <a:pPr>
              <a:buClr>
                <a:schemeClr val="tx1"/>
              </a:buClr>
              <a:defRPr/>
            </a:pPr>
            <a:r>
              <a:rPr lang="is-IS" b="1" i="1" dirty="0">
                <a:solidFill>
                  <a:schemeClr val="tx1"/>
                </a:solidFill>
                <a:latin typeface="Arial" panose="020B0604020202020204" pitchFamily="34" charset="0"/>
                <a:cs typeface="Arial" panose="020B0604020202020204" pitchFamily="34" charset="0"/>
              </a:rPr>
              <a:t>Register on-line at </a:t>
            </a:r>
            <a:r>
              <a:rPr lang="is-IS" b="1" i="1" dirty="0">
                <a:solidFill>
                  <a:schemeClr val="tx1"/>
                </a:solidFill>
                <a:latin typeface="Arial" panose="020B0604020202020204" pitchFamily="34" charset="0"/>
                <a:cs typeface="Arial" panose="020B0604020202020204" pitchFamily="34" charset="0"/>
                <a:hlinkClick r:id="rId2"/>
              </a:rPr>
              <a:t>https://www.whistle.vhsl.org</a:t>
            </a:r>
            <a:r>
              <a:rPr lang="is-IS" b="1" i="1" dirty="0">
                <a:solidFill>
                  <a:schemeClr val="tx1"/>
                </a:solidFill>
                <a:latin typeface="Arial" panose="020B0604020202020204" pitchFamily="34" charset="0"/>
                <a:cs typeface="Arial" panose="020B0604020202020204" pitchFamily="34" charset="0"/>
              </a:rPr>
              <a:t>  – open 7/6 – 8/23</a:t>
            </a:r>
          </a:p>
          <a:p>
            <a:pPr>
              <a:buClr>
                <a:schemeClr val="tx1"/>
              </a:buClr>
              <a:defRPr/>
            </a:pPr>
            <a:r>
              <a:rPr lang="is-IS" sz="3200" b="1" i="1" dirty="0">
                <a:solidFill>
                  <a:schemeClr val="tx1"/>
                </a:solidFill>
                <a:latin typeface="Arial" panose="020B0604020202020204" pitchFamily="34" charset="0"/>
                <a:cs typeface="Arial" panose="020B0604020202020204" pitchFamily="34" charset="0"/>
              </a:rPr>
              <a:t>Complete  the V.H.S.L. OFFICIALS CLINIC via Whistle &amp; Zoom, 7/6 – 8/23</a:t>
            </a:r>
          </a:p>
          <a:p>
            <a:pPr>
              <a:buClr>
                <a:schemeClr val="tx1"/>
              </a:buClr>
              <a:defRPr/>
            </a:pPr>
            <a:r>
              <a:rPr lang="is-IS" sz="3200" b="1" i="1" dirty="0">
                <a:solidFill>
                  <a:schemeClr val="tx1"/>
                </a:solidFill>
                <a:latin typeface="Arial" panose="020B0604020202020204" pitchFamily="34" charset="0"/>
                <a:cs typeface="Arial" panose="020B0604020202020204" pitchFamily="34" charset="0"/>
              </a:rPr>
              <a:t>TAKE THE 2021 N.F.H.S. Pt.1 EXAM!  7/14 – 8/23</a:t>
            </a:r>
          </a:p>
          <a:p>
            <a:pPr lvl="1">
              <a:buClr>
                <a:schemeClr val="tx1"/>
              </a:buClr>
              <a:defRPr/>
            </a:pPr>
            <a:r>
              <a:rPr lang="is-IS" sz="2800" b="1" i="1" dirty="0">
                <a:solidFill>
                  <a:schemeClr val="tx1"/>
                </a:solidFill>
                <a:latin typeface="Arial" panose="020B0604020202020204" pitchFamily="34" charset="0"/>
                <a:cs typeface="Arial" panose="020B0604020202020204" pitchFamily="34" charset="0"/>
              </a:rPr>
              <a:t>Passing Score Minimum of 75%</a:t>
            </a:r>
          </a:p>
          <a:p>
            <a:pPr lvl="1">
              <a:buClr>
                <a:schemeClr val="tx1"/>
              </a:buClr>
              <a:defRPr/>
            </a:pPr>
            <a:r>
              <a:rPr lang="is-IS" sz="2800" b="1" i="1" dirty="0">
                <a:solidFill>
                  <a:schemeClr val="tx1"/>
                </a:solidFill>
                <a:latin typeface="Arial" panose="020B0604020202020204" pitchFamily="34" charset="0"/>
                <a:cs typeface="Arial" panose="020B0604020202020204" pitchFamily="34" charset="0"/>
              </a:rPr>
              <a:t>Minimum Score 85% or Higher for V.H.S.L. Post Season</a:t>
            </a:r>
          </a:p>
          <a:p>
            <a:pPr lvl="1">
              <a:buClr>
                <a:schemeClr val="tx1"/>
              </a:buClr>
              <a:defRPr/>
            </a:pPr>
            <a:r>
              <a:rPr lang="is-IS" sz="2800" b="1" i="1" dirty="0">
                <a:solidFill>
                  <a:schemeClr val="tx1"/>
                </a:solidFill>
                <a:latin typeface="Arial" panose="020B0604020202020204" pitchFamily="34" charset="0"/>
                <a:cs typeface="Arial" panose="020B0604020202020204" pitchFamily="34" charset="0"/>
              </a:rPr>
              <a:t>$50 fee if you complete Clinic or Test late</a:t>
            </a:r>
          </a:p>
          <a:p>
            <a:pPr>
              <a:buClr>
                <a:schemeClr val="tx1"/>
              </a:buClr>
              <a:defRPr/>
            </a:pPr>
            <a:r>
              <a:rPr lang="is-IS" sz="3200" b="1" i="1" dirty="0">
                <a:solidFill>
                  <a:schemeClr val="tx1"/>
                </a:solidFill>
                <a:latin typeface="Arial" panose="020B0604020202020204" pitchFamily="34" charset="0"/>
                <a:cs typeface="Arial" panose="020B0604020202020204" pitchFamily="34" charset="0"/>
              </a:rPr>
              <a:t>Complete the NFHS Implicit Bias Course – </a:t>
            </a:r>
            <a:r>
              <a:rPr lang="is-IS" sz="3200" b="1" i="1" dirty="0">
                <a:solidFill>
                  <a:srgbClr val="FF0000"/>
                </a:solidFill>
                <a:latin typeface="Arial" panose="020B0604020202020204" pitchFamily="34" charset="0"/>
                <a:cs typeface="Arial" panose="020B0604020202020204" pitchFamily="34" charset="0"/>
              </a:rPr>
              <a:t>MANDATORY</a:t>
            </a:r>
          </a:p>
          <a:p>
            <a:pPr>
              <a:buClr>
                <a:schemeClr val="tx1"/>
              </a:buClr>
              <a:buFont typeface="Wingdings" pitchFamily="2" charset="2"/>
              <a:buChar char="Ø"/>
              <a:defRPr/>
            </a:pPr>
            <a:r>
              <a:rPr lang="is-IS" sz="3200" b="1" i="1" u="sng" dirty="0">
                <a:solidFill>
                  <a:schemeClr val="tx1"/>
                </a:solidFill>
                <a:latin typeface="Arial" panose="020B0604020202020204" pitchFamily="34" charset="0"/>
                <a:cs typeface="Arial" panose="020B0604020202020204" pitchFamily="34" charset="0"/>
              </a:rPr>
              <a:t>OFFICIAL CALL EQUIPMENT REP – 10 Aug @ 5:30 PM</a:t>
            </a:r>
          </a:p>
          <a:p>
            <a:pPr marL="457200" lvl="1" indent="0">
              <a:buClr>
                <a:schemeClr val="tx1"/>
              </a:buClr>
              <a:buFont typeface="Arial"/>
              <a:buNone/>
              <a:defRPr/>
            </a:pPr>
            <a:endParaRPr lang="is-IS" sz="1600" b="1" i="1" dirty="0">
              <a:solidFill>
                <a:schemeClr val="tx1"/>
              </a:solidFill>
              <a:latin typeface="Arial" panose="020B0604020202020204" pitchFamily="34" charset="0"/>
              <a:cs typeface="Arial" panose="020B0604020202020204" pitchFamily="34" charset="0"/>
            </a:endParaRPr>
          </a:p>
          <a:p>
            <a:pPr marL="457200" lvl="1" indent="0">
              <a:buClr>
                <a:schemeClr val="tx1"/>
              </a:buClr>
              <a:buFont typeface="Arial"/>
              <a:buNone/>
              <a:defRPr/>
            </a:pPr>
            <a:r>
              <a:rPr lang="is-IS" sz="2800" b="1" i="1" u="sng" dirty="0">
                <a:solidFill>
                  <a:schemeClr val="tx1"/>
                </a:solidFill>
                <a:latin typeface="Arial" panose="020B0604020202020204" pitchFamily="34" charset="0"/>
                <a:cs typeface="Arial" panose="020B0604020202020204" pitchFamily="34" charset="0"/>
              </a:rPr>
              <a:t>NO ASSIGNMENTS WITHOUT COMPLETING ALL THE ABOVE!!</a:t>
            </a:r>
            <a:endParaRPr lang="en-US" sz="2800" b="1" i="1" u="sng"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Kicking Game 2021</a:t>
            </a:r>
            <a:endParaRPr lang="en-US" dirty="0"/>
          </a:p>
        </p:txBody>
      </p:sp>
      <p:sp>
        <p:nvSpPr>
          <p:cNvPr id="3" name="Text Placeholder 2"/>
          <p:cNvSpPr>
            <a:spLocks noGrp="1"/>
          </p:cNvSpPr>
          <p:nvPr>
            <p:ph type="body" idx="1"/>
          </p:nvPr>
        </p:nvSpPr>
        <p:spPr>
          <a:xfrm>
            <a:off x="642257" y="1138285"/>
            <a:ext cx="10896600" cy="2416628"/>
          </a:xfrm>
        </p:spPr>
        <p:txBody>
          <a:bodyPr/>
          <a:lstStyle/>
          <a:p>
            <a:pPr marL="50800" lvl="0" indent="0">
              <a:buClr>
                <a:srgbClr val="000000"/>
              </a:buClr>
              <a:buNone/>
              <a:defRPr/>
            </a:pPr>
            <a:r>
              <a:rPr lang="en-US" sz="3600" b="1" dirty="0">
                <a:latin typeface="+mj-lt"/>
              </a:rPr>
              <a:t>RULE 6 IS WHAT WE WILL TALK ABOUT MOST, BUT ALSO LOOK AT RULE 2 PAGE 31-32 FOR DEFINITIONS AND RULE BOOK P 82-83 FOOTBALL FUNDAMENTALS.</a:t>
            </a:r>
            <a:endParaRPr lang="en-US" sz="3600" dirty="0">
              <a:latin typeface="+mj-lt"/>
            </a:endParaRPr>
          </a:p>
        </p:txBody>
      </p:sp>
      <p:sp>
        <p:nvSpPr>
          <p:cNvPr id="4" name="TextBox 3"/>
          <p:cNvSpPr txBox="1"/>
          <p:nvPr/>
        </p:nvSpPr>
        <p:spPr>
          <a:xfrm>
            <a:off x="642258" y="3478491"/>
            <a:ext cx="10896599" cy="1200329"/>
          </a:xfrm>
          <a:prstGeom prst="rect">
            <a:avLst/>
          </a:prstGeom>
          <a:noFill/>
        </p:spPr>
        <p:txBody>
          <a:bodyPr wrap="square" rtlCol="0">
            <a:spAutoFit/>
          </a:bodyPr>
          <a:lstStyle/>
          <a:p>
            <a:r>
              <a:rPr lang="en-US" sz="3600" b="1" i="1" u="sng" dirty="0"/>
              <a:t>THERE ARE A NUMBER OF WEIRD PLAYS IN THE KICKING GAME</a:t>
            </a:r>
            <a:endParaRPr lang="en-US" sz="3600" dirty="0"/>
          </a:p>
        </p:txBody>
      </p:sp>
      <p:sp>
        <p:nvSpPr>
          <p:cNvPr id="6" name="TextBox 5"/>
          <p:cNvSpPr txBox="1"/>
          <p:nvPr/>
        </p:nvSpPr>
        <p:spPr>
          <a:xfrm>
            <a:off x="662682" y="4912936"/>
            <a:ext cx="10896599" cy="646331"/>
          </a:xfrm>
          <a:prstGeom prst="rect">
            <a:avLst/>
          </a:prstGeom>
          <a:noFill/>
        </p:spPr>
        <p:txBody>
          <a:bodyPr wrap="square" rtlCol="0">
            <a:spAutoFit/>
          </a:bodyPr>
          <a:lstStyle/>
          <a:p>
            <a:r>
              <a:rPr lang="en-US" sz="3600" b="1" i="1" u="sng" dirty="0"/>
              <a:t>WHAT IS A KICK???</a:t>
            </a:r>
            <a:endParaRPr lang="en-US" sz="3600" dirty="0"/>
          </a:p>
        </p:txBody>
      </p:sp>
    </p:spTree>
    <p:extLst>
      <p:ext uri="{BB962C8B-B14F-4D97-AF65-F5344CB8AC3E}">
        <p14:creationId xmlns:p14="http://schemas.microsoft.com/office/powerpoint/2010/main" val="291866810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Kicking Game 2021</a:t>
            </a:r>
            <a:endParaRPr lang="en-US" dirty="0"/>
          </a:p>
        </p:txBody>
      </p:sp>
      <p:sp>
        <p:nvSpPr>
          <p:cNvPr id="3" name="Text Placeholder 2"/>
          <p:cNvSpPr>
            <a:spLocks noGrp="1"/>
          </p:cNvSpPr>
          <p:nvPr>
            <p:ph type="body" idx="1"/>
          </p:nvPr>
        </p:nvSpPr>
        <p:spPr>
          <a:xfrm>
            <a:off x="642257" y="1138285"/>
            <a:ext cx="10896600" cy="1331538"/>
          </a:xfrm>
        </p:spPr>
        <p:txBody>
          <a:bodyPr/>
          <a:lstStyle/>
          <a:p>
            <a:pPr marL="50800" lvl="0" indent="0">
              <a:buClr>
                <a:srgbClr val="000000"/>
              </a:buClr>
              <a:buNone/>
              <a:defRPr/>
            </a:pPr>
            <a:r>
              <a:rPr lang="en-US" sz="3600" b="1" i="1" u="sng" dirty="0">
                <a:latin typeface="Arial" panose="020B0604020202020204" pitchFamily="34" charset="0"/>
                <a:ea typeface="Calibri" panose="020F0502020204030204" pitchFamily="34" charset="0"/>
              </a:rPr>
              <a:t>INTENTIONAL</a:t>
            </a:r>
            <a:r>
              <a:rPr lang="en-US" sz="3600" dirty="0">
                <a:latin typeface="Arial" panose="020B0604020202020204" pitchFamily="34" charset="0"/>
                <a:ea typeface="Calibri" panose="020F0502020204030204" pitchFamily="34" charset="0"/>
              </a:rPr>
              <a:t> </a:t>
            </a:r>
            <a:r>
              <a:rPr lang="en-US" sz="3600" b="1" dirty="0">
                <a:latin typeface="Arial" panose="020B0604020202020204" pitchFamily="34" charset="0"/>
                <a:ea typeface="Calibri" panose="020F0502020204030204" pitchFamily="34" charset="0"/>
              </a:rPr>
              <a:t>STRIKING OF BALL WITH KNEE, LOWER LEG OR FOOT.</a:t>
            </a:r>
            <a:endParaRPr lang="en-US" sz="3600" dirty="0">
              <a:latin typeface="+mj-lt"/>
            </a:endParaRPr>
          </a:p>
        </p:txBody>
      </p:sp>
      <p:sp>
        <p:nvSpPr>
          <p:cNvPr id="4" name="TextBox 3"/>
          <p:cNvSpPr txBox="1"/>
          <p:nvPr/>
        </p:nvSpPr>
        <p:spPr>
          <a:xfrm>
            <a:off x="662682" y="2446485"/>
            <a:ext cx="10896599" cy="1248034"/>
          </a:xfrm>
          <a:prstGeom prst="rect">
            <a:avLst/>
          </a:prstGeom>
          <a:noFill/>
        </p:spPr>
        <p:txBody>
          <a:bodyPr wrap="square" rtlCol="0">
            <a:spAutoFit/>
          </a:bodyPr>
          <a:lstStyle/>
          <a:p>
            <a:pPr marL="0" marR="0">
              <a:lnSpc>
                <a:spcPct val="107000"/>
              </a:lnSpc>
              <a:spcBef>
                <a:spcPts val="0"/>
              </a:spcBef>
              <a:spcAft>
                <a:spcPts val="800"/>
              </a:spcAft>
            </a:pPr>
            <a:r>
              <a:rPr lang="en-US" sz="3600" b="1" i="1" u="sng" dirty="0">
                <a:ea typeface="Calibri" panose="020F0502020204030204" pitchFamily="34" charset="0"/>
                <a:cs typeface="Times New Roman" panose="02020603050405020304" pitchFamily="18" charset="0"/>
              </a:rPr>
              <a:t>IF IT IS NOT INTENTIONAL IT IS NOT A KICK!!</a:t>
            </a:r>
            <a:r>
              <a:rPr lang="en-US" sz="3600" i="1" dirty="0">
                <a:ea typeface="Calibri" panose="020F0502020204030204" pitchFamily="34" charset="0"/>
                <a:cs typeface="Times New Roman" panose="02020603050405020304" pitchFamily="18" charset="0"/>
              </a:rPr>
              <a:t> </a:t>
            </a:r>
            <a:r>
              <a:rPr lang="en-US" sz="3600" b="1" i="1" dirty="0">
                <a:ea typeface="Calibri" panose="020F0502020204030204" pitchFamily="34" charset="0"/>
                <a:cs typeface="Times New Roman" panose="02020603050405020304" pitchFamily="18" charset="0"/>
              </a:rPr>
              <a:t>PAGE 31 LANGUAGE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62682" y="4865800"/>
            <a:ext cx="10896599" cy="1248034"/>
          </a:xfrm>
          <a:prstGeom prst="rect">
            <a:avLst/>
          </a:prstGeom>
          <a:noFill/>
        </p:spPr>
        <p:txBody>
          <a:bodyPr wrap="square" rtlCol="0">
            <a:spAutoFit/>
          </a:bodyPr>
          <a:lstStyle/>
          <a:p>
            <a:pPr marL="0" marR="0">
              <a:lnSpc>
                <a:spcPct val="107000"/>
              </a:lnSpc>
              <a:spcBef>
                <a:spcPts val="0"/>
              </a:spcBef>
              <a:spcAft>
                <a:spcPts val="800"/>
              </a:spcAft>
            </a:pPr>
            <a:r>
              <a:rPr lang="en-US" sz="3600" b="1" u="sng" dirty="0">
                <a:ea typeface="Calibri" panose="020F0502020204030204" pitchFamily="34" charset="0"/>
                <a:cs typeface="Times New Roman" panose="02020603050405020304" pitchFamily="18" charset="0"/>
              </a:rPr>
              <a:t>POSSESSION-MOST OFTEN,</a:t>
            </a:r>
            <a:r>
              <a:rPr lang="en-US" sz="3600" b="1" dirty="0">
                <a:ea typeface="Calibri" panose="020F0502020204030204" pitchFamily="34" charset="0"/>
                <a:cs typeface="Times New Roman" panose="02020603050405020304" pitchFamily="18" charset="0"/>
              </a:rPr>
              <a:t> OR BALL IS DEAD WITH NO ONE IN POSSESSION.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645397" y="3830427"/>
            <a:ext cx="10896599" cy="646331"/>
          </a:xfrm>
          <a:prstGeom prst="rect">
            <a:avLst/>
          </a:prstGeom>
          <a:noFill/>
        </p:spPr>
        <p:txBody>
          <a:bodyPr wrap="square" rtlCol="0">
            <a:spAutoFit/>
          </a:bodyPr>
          <a:lstStyle/>
          <a:p>
            <a:r>
              <a:rPr lang="en-US" sz="3600" b="1" i="1" u="sng" dirty="0">
                <a:ea typeface="Calibri" panose="020F0502020204030204" pitchFamily="34" charset="0"/>
              </a:rPr>
              <a:t>WHEN DOES A KICK END</a:t>
            </a:r>
            <a:r>
              <a:rPr lang="en-US" sz="3600" b="1" dirty="0">
                <a:ea typeface="Calibri" panose="020F0502020204030204" pitchFamily="34" charset="0"/>
              </a:rPr>
              <a:t>?</a:t>
            </a:r>
            <a:endParaRPr lang="en-US" sz="3600" dirty="0"/>
          </a:p>
        </p:txBody>
      </p:sp>
    </p:spTree>
    <p:extLst>
      <p:ext uri="{BB962C8B-B14F-4D97-AF65-F5344CB8AC3E}">
        <p14:creationId xmlns:p14="http://schemas.microsoft.com/office/powerpoint/2010/main" val="63574641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Kicking Game 2021</a:t>
            </a:r>
            <a:endParaRPr lang="en-US" dirty="0"/>
          </a:p>
        </p:txBody>
      </p:sp>
      <p:sp>
        <p:nvSpPr>
          <p:cNvPr id="3" name="Text Placeholder 2"/>
          <p:cNvSpPr>
            <a:spLocks noGrp="1"/>
          </p:cNvSpPr>
          <p:nvPr>
            <p:ph type="body" idx="1"/>
          </p:nvPr>
        </p:nvSpPr>
        <p:spPr>
          <a:xfrm>
            <a:off x="642257" y="1138285"/>
            <a:ext cx="10896600" cy="1331538"/>
          </a:xfrm>
        </p:spPr>
        <p:txBody>
          <a:bodyPr/>
          <a:lstStyle/>
          <a:p>
            <a:pPr marL="50800" lvl="0" indent="0">
              <a:buClr>
                <a:srgbClr val="000000"/>
              </a:buClr>
              <a:buNone/>
              <a:defRPr/>
            </a:pPr>
            <a:r>
              <a:rPr lang="en-US" sz="3600" b="1" dirty="0">
                <a:latin typeface="Arial" panose="020B0604020202020204" pitchFamily="34" charset="0"/>
                <a:ea typeface="Calibri" panose="020F0502020204030204" pitchFamily="34" charset="0"/>
              </a:rPr>
              <a:t>VERY IMPORTANT BECAUSE K CAN </a:t>
            </a:r>
            <a:r>
              <a:rPr lang="en-US" sz="3600" b="1" u="sng" dirty="0">
                <a:latin typeface="Arial" panose="020B0604020202020204" pitchFamily="34" charset="0"/>
                <a:ea typeface="Calibri" panose="020F0502020204030204" pitchFamily="34" charset="0"/>
              </a:rPr>
              <a:t>NEVER</a:t>
            </a:r>
            <a:r>
              <a:rPr lang="en-US" sz="3600" b="1" dirty="0">
                <a:latin typeface="Arial" panose="020B0604020202020204" pitchFamily="34" charset="0"/>
                <a:ea typeface="Calibri" panose="020F0502020204030204" pitchFamily="34" charset="0"/>
              </a:rPr>
              <a:t> ADVANCE A KICK WITH </a:t>
            </a:r>
            <a:r>
              <a:rPr lang="en-US" sz="3600" b="1" u="sng" dirty="0">
                <a:latin typeface="Arial" panose="020B0604020202020204" pitchFamily="34" charset="0"/>
                <a:ea typeface="Calibri" panose="020F0502020204030204" pitchFamily="34" charset="0"/>
              </a:rPr>
              <a:t>ONE </a:t>
            </a:r>
            <a:r>
              <a:rPr lang="en-US" sz="3600" b="1" dirty="0">
                <a:latin typeface="Arial" panose="020B0604020202020204" pitchFamily="34" charset="0"/>
                <a:ea typeface="Calibri" panose="020F0502020204030204" pitchFamily="34" charset="0"/>
              </a:rPr>
              <a:t>EXCEPTION.</a:t>
            </a:r>
            <a:endParaRPr lang="en-US" sz="3600" dirty="0">
              <a:latin typeface="+mj-lt"/>
            </a:endParaRPr>
          </a:p>
        </p:txBody>
      </p:sp>
      <p:sp>
        <p:nvSpPr>
          <p:cNvPr id="4" name="TextBox 3"/>
          <p:cNvSpPr txBox="1"/>
          <p:nvPr/>
        </p:nvSpPr>
        <p:spPr>
          <a:xfrm>
            <a:off x="662682" y="2446485"/>
            <a:ext cx="10896599" cy="1277914"/>
          </a:xfrm>
          <a:prstGeom prst="rect">
            <a:avLst/>
          </a:prstGeom>
          <a:noFill/>
        </p:spPr>
        <p:txBody>
          <a:bodyPr wrap="square" rtlCol="0">
            <a:spAutoFit/>
          </a:bodyPr>
          <a:lstStyle/>
          <a:p>
            <a:pPr lvl="0">
              <a:lnSpc>
                <a:spcPct val="107000"/>
              </a:lnSpc>
              <a:spcBef>
                <a:spcPts val="0"/>
              </a:spcBef>
              <a:spcAft>
                <a:spcPts val="800"/>
              </a:spcAft>
            </a:pPr>
            <a:r>
              <a:rPr lang="en-US" sz="3600" b="1" dirty="0">
                <a:solidFill>
                  <a:srgbClr val="FF0000"/>
                </a:solidFill>
                <a:ea typeface="Calibri" panose="020F0502020204030204" pitchFamily="34" charset="0"/>
              </a:rPr>
              <a:t>SCRIMMAGE KICK </a:t>
            </a:r>
            <a:r>
              <a:rPr lang="en-US" sz="3600" b="1" i="1" u="sng" dirty="0">
                <a:solidFill>
                  <a:srgbClr val="FF0000"/>
                </a:solidFill>
                <a:ea typeface="Calibri" panose="020F0502020204030204" pitchFamily="34" charset="0"/>
              </a:rPr>
              <a:t>IF</a:t>
            </a:r>
            <a:r>
              <a:rPr lang="en-US" sz="3600" b="1" dirty="0">
                <a:solidFill>
                  <a:srgbClr val="FF0000"/>
                </a:solidFill>
                <a:ea typeface="Calibri" panose="020F0502020204030204" pitchFamily="34" charset="0"/>
              </a:rPr>
              <a:t> RECOVERED IN OR BEHIND THE NEUTRAL ZONE (CB 6-2-3, P48)</a:t>
            </a:r>
            <a:endPar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p:txBody>
      </p:sp>
      <p:sp>
        <p:nvSpPr>
          <p:cNvPr id="8" name="TextBox 7"/>
          <p:cNvSpPr txBox="1"/>
          <p:nvPr/>
        </p:nvSpPr>
        <p:spPr>
          <a:xfrm>
            <a:off x="645397" y="3830427"/>
            <a:ext cx="10896599" cy="1248034"/>
          </a:xfrm>
          <a:prstGeom prst="rect">
            <a:avLst/>
          </a:prstGeom>
          <a:noFill/>
        </p:spPr>
        <p:txBody>
          <a:bodyPr wrap="square" rtlCol="0">
            <a:spAutoFit/>
          </a:bodyPr>
          <a:lstStyle/>
          <a:p>
            <a:pPr marL="0" marR="0">
              <a:lnSpc>
                <a:spcPct val="107000"/>
              </a:lnSpc>
              <a:spcBef>
                <a:spcPts val="0"/>
              </a:spcBef>
              <a:spcAft>
                <a:spcPts val="800"/>
              </a:spcAft>
            </a:pPr>
            <a:r>
              <a:rPr lang="en-US" sz="3600" b="1" dirty="0">
                <a:ea typeface="Calibri" panose="020F0502020204030204" pitchFamily="34" charset="0"/>
                <a:cs typeface="Times New Roman" panose="02020603050405020304" pitchFamily="18" charset="0"/>
              </a:rPr>
              <a:t>OFFICIALS: ALWAYS SAY “IT’S A KICK, IT’S A KICK” UNTIL ENDS.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19780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Kicking Game 2021</a:t>
            </a:r>
            <a:endParaRPr lang="en-US" dirty="0"/>
          </a:p>
        </p:txBody>
      </p:sp>
      <p:sp>
        <p:nvSpPr>
          <p:cNvPr id="3" name="Text Placeholder 2"/>
          <p:cNvSpPr>
            <a:spLocks noGrp="1"/>
          </p:cNvSpPr>
          <p:nvPr>
            <p:ph type="body" idx="1"/>
          </p:nvPr>
        </p:nvSpPr>
        <p:spPr>
          <a:xfrm>
            <a:off x="642257" y="1138285"/>
            <a:ext cx="10896600" cy="1331538"/>
          </a:xfrm>
        </p:spPr>
        <p:txBody>
          <a:bodyPr/>
          <a:lstStyle/>
          <a:p>
            <a:pPr marL="50800" lvl="0" indent="0">
              <a:buClr>
                <a:srgbClr val="000000"/>
              </a:buClr>
              <a:buNone/>
              <a:defRPr/>
            </a:pPr>
            <a:r>
              <a:rPr lang="en-US" sz="3600" b="1" dirty="0">
                <a:latin typeface="Arial" panose="020B0604020202020204" pitchFamily="34" charset="0"/>
                <a:ea typeface="Calibri" panose="020F0502020204030204" pitchFamily="34" charset="0"/>
              </a:rPr>
              <a:t>KICKS: </a:t>
            </a:r>
            <a:r>
              <a:rPr lang="en-US" sz="3600" b="1" i="1" u="sng" dirty="0">
                <a:latin typeface="Arial" panose="020B0604020202020204" pitchFamily="34" charset="0"/>
                <a:ea typeface="Calibri" panose="020F0502020204030204" pitchFamily="34" charset="0"/>
              </a:rPr>
              <a:t>WHAT, HOW, WHEN &amp; WHERE?</a:t>
            </a:r>
            <a:endParaRPr lang="en-US" sz="3600" dirty="0">
              <a:latin typeface="+mj-lt"/>
            </a:endParaRPr>
          </a:p>
        </p:txBody>
      </p:sp>
      <p:sp>
        <p:nvSpPr>
          <p:cNvPr id="4" name="TextBox 3"/>
          <p:cNvSpPr txBox="1"/>
          <p:nvPr/>
        </p:nvSpPr>
        <p:spPr>
          <a:xfrm>
            <a:off x="642258" y="2230611"/>
            <a:ext cx="10896599" cy="3751668"/>
          </a:xfrm>
          <a:prstGeom prst="rect">
            <a:avLst/>
          </a:prstGeom>
          <a:noFill/>
        </p:spPr>
        <p:txBody>
          <a:bodyPr wrap="square" rtlCol="0">
            <a:spAutoFit/>
          </a:bodyPr>
          <a:lstStyle/>
          <a:p>
            <a:pPr marL="0" marR="0">
              <a:lnSpc>
                <a:spcPct val="107000"/>
              </a:lnSpc>
              <a:spcBef>
                <a:spcPts val="0"/>
              </a:spcBef>
              <a:spcAft>
                <a:spcPts val="800"/>
              </a:spcAft>
            </a:pPr>
            <a:r>
              <a:rPr lang="en-US" sz="3600" b="1" i="1" u="sng" dirty="0">
                <a:ea typeface="Calibri" panose="020F0502020204030204" pitchFamily="34" charset="0"/>
                <a:cs typeface="Times New Roman" panose="02020603050405020304" pitchFamily="18" charset="0"/>
              </a:rPr>
              <a:t>WHAT</a:t>
            </a:r>
            <a:r>
              <a:rPr lang="en-US" sz="3600" dirty="0">
                <a:ea typeface="Calibri" panose="020F0502020204030204" pitchFamily="34" charset="0"/>
                <a:cs typeface="Times New Roman" panose="02020603050405020304" pitchFamily="18" charset="0"/>
              </a:rPr>
              <a:t> </a:t>
            </a:r>
            <a:r>
              <a:rPr lang="en-US" sz="3600" b="1" dirty="0">
                <a:ea typeface="Calibri" panose="020F0502020204030204" pitchFamily="34" charset="0"/>
                <a:cs typeface="Times New Roman" panose="02020603050405020304" pitchFamily="18" charset="0"/>
              </a:rPr>
              <a:t>TYPE OF KICK PLAYS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3600" b="1" dirty="0">
                <a:ea typeface="Calibri" panose="020F0502020204030204" pitchFamily="34" charset="0"/>
                <a:cs typeface="Times New Roman" panose="02020603050405020304" pitchFamily="18" charset="0"/>
              </a:rPr>
              <a:t> FREE KICK DOWN AND THERE ARE 3 TYPE </a:t>
            </a:r>
          </a:p>
          <a:p>
            <a:pPr lvl="1">
              <a:lnSpc>
                <a:spcPct val="107000"/>
              </a:lnSpc>
              <a:spcBef>
                <a:spcPts val="0"/>
              </a:spcBef>
              <a:spcAft>
                <a:spcPts val="0"/>
              </a:spcAft>
            </a:pPr>
            <a:r>
              <a:rPr lang="en-US" sz="3600" b="1" dirty="0">
                <a:ea typeface="Calibri" panose="020F0502020204030204" pitchFamily="34" charset="0"/>
                <a:cs typeface="Times New Roman" panose="02020603050405020304" pitchFamily="18" charset="0"/>
              </a:rPr>
              <a:t>KICK OFF, AFTER SAFETY, AFTER FAIR CATCH--RULES ARE THE </a:t>
            </a:r>
            <a:r>
              <a:rPr lang="en-US" sz="3600" b="1" u="sng" dirty="0">
                <a:ea typeface="Calibri" panose="020F0502020204030204" pitchFamily="34" charset="0"/>
                <a:cs typeface="Times New Roman" panose="02020603050405020304" pitchFamily="18" charset="0"/>
              </a:rPr>
              <a:t>SAME FOR ALL 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600" b="1" dirty="0">
                <a:ea typeface="Calibri" panose="020F0502020204030204" pitchFamily="34" charset="0"/>
                <a:cs typeface="Times New Roman" panose="02020603050405020304" pitchFamily="18" charset="0"/>
              </a:rPr>
              <a:t>2. SCRIMMAGE KICK DURING A SCRIMMAGE DOWN.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503336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16235</TotalTime>
  <Words>1580</Words>
  <Application>Microsoft Macintosh PowerPoint</Application>
  <PresentationFormat>Widescreen</PresentationFormat>
  <Paragraphs>149</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Arial</vt:lpstr>
      <vt:lpstr>Wingdings</vt:lpstr>
      <vt:lpstr>Comic Sans MS</vt:lpstr>
      <vt:lpstr>Office Theme</vt:lpstr>
      <vt:lpstr>PFOA TRAINING SESSION #3 Kicking Game -- Rule 6</vt:lpstr>
      <vt:lpstr>ROLL CALL </vt:lpstr>
      <vt:lpstr>President’s Report</vt:lpstr>
      <vt:lpstr>RECRUITMENT </vt:lpstr>
      <vt:lpstr>R E M I N D E R S</vt:lpstr>
      <vt:lpstr>Kicking Game 2021</vt:lpstr>
      <vt:lpstr>Kicking Game 2021</vt:lpstr>
      <vt:lpstr>Kicking Game 2021</vt:lpstr>
      <vt:lpstr>Kicking Game 2021</vt:lpstr>
      <vt:lpstr>Kicking Game 2021</vt:lpstr>
      <vt:lpstr>Kicking Game 2021</vt:lpstr>
      <vt:lpstr>Kicking Game 2021</vt:lpstr>
      <vt:lpstr>Kicking Game 2021</vt:lpstr>
      <vt:lpstr>Rule 6 Questions</vt:lpstr>
      <vt:lpstr>Rule 6 Questions</vt:lpstr>
      <vt:lpstr>Rule 6 Questions</vt:lpstr>
      <vt:lpstr>Rule 6 Questions</vt:lpstr>
      <vt:lpstr>Rule 6 Questions</vt:lpstr>
      <vt:lpstr>Rule 6 Questions</vt:lpstr>
      <vt:lpstr>Rule 6 Questions</vt:lpstr>
      <vt:lpstr>Rule 6 Questions</vt:lpstr>
      <vt:lpstr>Rule 6 Questions</vt:lpstr>
      <vt:lpstr>Rule 6 Questions</vt:lpstr>
      <vt:lpstr>Rule 6 Questions</vt:lpstr>
      <vt:lpstr>Rule 6 Questions</vt:lpstr>
      <vt:lpstr>Rule 6 Questions</vt:lpstr>
      <vt:lpstr>Rule 6 Questions</vt:lpstr>
      <vt:lpstr>Next Meeting(s)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PFOA MEMBERSHIP MEETING</dc:title>
  <dc:subject/>
  <dc:creator>Owner</dc:creator>
  <cp:keywords/>
  <dc:description/>
  <cp:lastModifiedBy>Microsoft Office User</cp:lastModifiedBy>
  <cp:revision>165</cp:revision>
  <dcterms:modified xsi:type="dcterms:W3CDTF">2021-08-05T00:51:45Z</dcterms:modified>
  <cp:category/>
</cp:coreProperties>
</file>