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49"/>
  </p:notesMasterIdLst>
  <p:handoutMasterIdLst>
    <p:handoutMasterId r:id="rId50"/>
  </p:handoutMasterIdLst>
  <p:sldIdLst>
    <p:sldId id="256" r:id="rId2"/>
    <p:sldId id="313" r:id="rId3"/>
    <p:sldId id="327" r:id="rId4"/>
    <p:sldId id="319" r:id="rId5"/>
    <p:sldId id="291" r:id="rId6"/>
    <p:sldId id="405" r:id="rId7"/>
    <p:sldId id="406" r:id="rId8"/>
    <p:sldId id="350" r:id="rId9"/>
    <p:sldId id="349" r:id="rId10"/>
    <p:sldId id="370" r:id="rId11"/>
    <p:sldId id="368" r:id="rId12"/>
    <p:sldId id="369"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299" r:id="rId48"/>
  </p:sldIdLst>
  <p:sldSz cx="12192000" cy="6858000"/>
  <p:notesSz cx="6881813" cy="9296400"/>
  <p:embeddedFontLst>
    <p:embeddedFont>
      <p:font typeface="Calibri" panose="020F0502020204030204" pitchFamily="34" charset="0"/>
      <p:regular r:id="rId51"/>
      <p:bold r:id="rId52"/>
      <p:italic r:id="rId53"/>
      <p:boldItalic r:id="rId54"/>
    </p:embeddedFont>
    <p:embeddedFont>
      <p:font typeface="Comic Sans MS" panose="030F0902030302020204" pitchFamily="66" charset="0"/>
      <p:regular r:id="rId55"/>
      <p:bold r:id="rId56"/>
      <p:italic r:id="rId57"/>
      <p:boldItalic r:id="rId58"/>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5"/>
    <p:restoredTop sz="91511" autoAdjust="0"/>
  </p:normalViewPr>
  <p:slideViewPr>
    <p:cSldViewPr snapToGrid="0">
      <p:cViewPr varScale="1">
        <p:scale>
          <a:sx n="70" d="100"/>
          <a:sy n="70" d="100"/>
        </p:scale>
        <p:origin x="1512"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65A3F957-90C5-4239-85BF-26424706D8CC}" type="datetimeFigureOut">
              <a:rPr lang="en-US" smtClean="0"/>
              <a:t>8/4/21</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FDD1E140-A60B-44CC-8A9E-8C49950EDED3}" type="slidenum">
              <a:rPr lang="en-US" smtClean="0"/>
              <a:t>‹#›</a:t>
            </a:fld>
            <a:endParaRPr lang="en-US"/>
          </a:p>
        </p:txBody>
      </p:sp>
    </p:spTree>
    <p:extLst>
      <p:ext uri="{BB962C8B-B14F-4D97-AF65-F5344CB8AC3E}">
        <p14:creationId xmlns:p14="http://schemas.microsoft.com/office/powerpoint/2010/main" val="624141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Google Shape;3;n">
            <a:extLst>
              <a:ext uri="{FF2B5EF4-FFF2-40B4-BE49-F238E27FC236}">
                <a16:creationId xmlns:a16="http://schemas.microsoft.com/office/drawing/2014/main" id="{0EE13F1A-8A24-654F-9D79-8E03004B7DA4}"/>
              </a:ext>
            </a:extLst>
          </p:cNvPr>
          <p:cNvSpPr txBox="1">
            <a:spLocks noGrp="1" noChangeArrowheads="1"/>
          </p:cNvSpPr>
          <p:nvPr>
            <p:ph type="hdr" idx="2"/>
          </p:nvPr>
        </p:nvSpPr>
        <p:spPr bwMode="auto">
          <a:xfrm>
            <a:off x="0" y="0"/>
            <a:ext cx="2982119" cy="466434"/>
          </a:xfrm>
          <a:prstGeom prst="rect">
            <a:avLst/>
          </a:prstGeom>
          <a:noFill/>
          <a:ln>
            <a:noFill/>
          </a:ln>
        </p:spPr>
        <p:txBody>
          <a:bodyPr vert="horz" wrap="square" lIns="92431" tIns="46203" rIns="92431" bIns="46203" numCol="1" anchor="t"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3075" name="Google Shape;4;n">
            <a:extLst>
              <a:ext uri="{FF2B5EF4-FFF2-40B4-BE49-F238E27FC236}">
                <a16:creationId xmlns:a16="http://schemas.microsoft.com/office/drawing/2014/main" id="{9312FF7F-124D-754C-B310-07372117DB0D}"/>
              </a:ext>
            </a:extLst>
          </p:cNvPr>
          <p:cNvSpPr txBox="1">
            <a:spLocks noGrp="1" noChangeArrowheads="1"/>
          </p:cNvSpPr>
          <p:nvPr>
            <p:ph type="dt" idx="10"/>
          </p:nvPr>
        </p:nvSpPr>
        <p:spPr bwMode="auto">
          <a:xfrm>
            <a:off x="3898102" y="0"/>
            <a:ext cx="2982119" cy="466434"/>
          </a:xfrm>
          <a:prstGeom prst="rect">
            <a:avLst/>
          </a:prstGeom>
          <a:noFill/>
          <a:ln>
            <a:noFill/>
          </a:ln>
        </p:spPr>
        <p:txBody>
          <a:bodyPr vert="horz" wrap="square" lIns="92431" tIns="46203" rIns="92431" bIns="46203" numCol="1" anchor="t" anchorCtr="0" compatLnSpc="1">
            <a:prstTxWarp prst="textNoShape">
              <a:avLst/>
            </a:prstTxWarp>
          </a:bodyPr>
          <a:lstStyle>
            <a:lvl1pPr algn="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12292" name="Google Shape;5;n">
            <a:extLst>
              <a:ext uri="{FF2B5EF4-FFF2-40B4-BE49-F238E27FC236}">
                <a16:creationId xmlns:a16="http://schemas.microsoft.com/office/drawing/2014/main" id="{8106A0DD-E58F-0E4A-BC2B-411C761D4599}"/>
              </a:ext>
            </a:extLst>
          </p:cNvPr>
          <p:cNvSpPr>
            <a:spLocks noGrp="1" noRot="1" noChangeAspect="1"/>
          </p:cNvSpPr>
          <p:nvPr>
            <p:ph type="sldImg" idx="3"/>
          </p:nvPr>
        </p:nvSpPr>
        <p:spPr bwMode="auto">
          <a:xfrm>
            <a:off x="654050" y="1162050"/>
            <a:ext cx="5575300" cy="31369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2293" name="Google Shape;6;n">
            <a:extLst>
              <a:ext uri="{FF2B5EF4-FFF2-40B4-BE49-F238E27FC236}">
                <a16:creationId xmlns:a16="http://schemas.microsoft.com/office/drawing/2014/main" id="{BE3BDF4F-FD32-7D4F-A724-45AD7949A228}"/>
              </a:ext>
            </a:extLst>
          </p:cNvPr>
          <p:cNvSpPr txBox="1">
            <a:spLocks noGrp="1" noChangeArrowheads="1"/>
          </p:cNvSpPr>
          <p:nvPr>
            <p:ph type="body" idx="1"/>
          </p:nvPr>
        </p:nvSpPr>
        <p:spPr bwMode="auto">
          <a:xfrm>
            <a:off x="688182" y="4473892"/>
            <a:ext cx="5505450" cy="366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31" tIns="46203" rIns="92431" bIns="46203" numCol="1" anchor="t" anchorCtr="0" compatLnSpc="1">
            <a:prstTxWarp prst="textNoShape">
              <a:avLst/>
            </a:prstTxWarp>
          </a:bodyPr>
          <a:lstStyle/>
          <a:p>
            <a:pPr lvl="0"/>
            <a:endParaRPr lang="en-US" altLang="en-US">
              <a:sym typeface="Arial" panose="020B0604020202020204" pitchFamily="34" charset="0"/>
            </a:endParaRPr>
          </a:p>
        </p:txBody>
      </p:sp>
      <p:sp>
        <p:nvSpPr>
          <p:cNvPr id="3078" name="Google Shape;7;n">
            <a:extLst>
              <a:ext uri="{FF2B5EF4-FFF2-40B4-BE49-F238E27FC236}">
                <a16:creationId xmlns:a16="http://schemas.microsoft.com/office/drawing/2014/main" id="{08A9E7E9-2518-1B43-BCE0-0247D36993CC}"/>
              </a:ext>
            </a:extLst>
          </p:cNvPr>
          <p:cNvSpPr txBox="1">
            <a:spLocks noGrp="1" noChangeArrowheads="1"/>
          </p:cNvSpPr>
          <p:nvPr>
            <p:ph type="ftr" idx="11"/>
          </p:nvPr>
        </p:nvSpPr>
        <p:spPr bwMode="auto">
          <a:xfrm>
            <a:off x="0" y="8829967"/>
            <a:ext cx="2982119" cy="466433"/>
          </a:xfrm>
          <a:prstGeom prst="rect">
            <a:avLst/>
          </a:prstGeom>
          <a:noFill/>
          <a:ln>
            <a:noFill/>
          </a:ln>
        </p:spPr>
        <p:txBody>
          <a:bodyPr vert="horz" wrap="square" lIns="92431" tIns="46203" rIns="92431" bIns="46203" numCol="1" anchor="b" anchorCtr="0" compatLnSpc="1">
            <a:prstTxWarp prst="textNoShape">
              <a:avLst/>
            </a:prstTxWarp>
          </a:bodyPr>
          <a:lstStyle>
            <a:lvl1pPr eaLnBrk="1" hangingPunct="1">
              <a:buClr>
                <a:srgbClr val="000000"/>
              </a:buClr>
              <a:buSzPts val="1400"/>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endParaRPr lang="en-US" altLang="en-US"/>
          </a:p>
        </p:txBody>
      </p:sp>
      <p:sp>
        <p:nvSpPr>
          <p:cNvPr id="3079" name="Google Shape;8;n">
            <a:extLst>
              <a:ext uri="{FF2B5EF4-FFF2-40B4-BE49-F238E27FC236}">
                <a16:creationId xmlns:a16="http://schemas.microsoft.com/office/drawing/2014/main" id="{E45666E7-DB8E-F648-B43D-5E90F2964764}"/>
              </a:ext>
            </a:extLst>
          </p:cNvPr>
          <p:cNvSpPr txBox="1">
            <a:spLocks noGrp="1" noChangeArrowheads="1"/>
          </p:cNvSpPr>
          <p:nvPr>
            <p:ph type="sldNum" idx="12"/>
          </p:nvPr>
        </p:nvSpPr>
        <p:spPr bwMode="auto">
          <a:xfrm>
            <a:off x="3898102" y="8829967"/>
            <a:ext cx="2982119" cy="466433"/>
          </a:xfrm>
          <a:prstGeom prst="rect">
            <a:avLst/>
          </a:prstGeom>
          <a:noFill/>
          <a:ln>
            <a:noFill/>
          </a:ln>
        </p:spPr>
        <p:txBody>
          <a:bodyPr vert="horz" wrap="square" lIns="92431" tIns="46203" rIns="92431" bIns="46203" numCol="1" anchor="b" anchorCtr="0" compatLnSpc="1">
            <a:prstTxWarp prst="textNoShape">
              <a:avLst/>
            </a:prstTxWarp>
          </a:bodyPr>
          <a:lstStyle>
            <a:lvl1pPr algn="r" eaLnBrk="1" hangingPunct="1">
              <a:buClr>
                <a:srgbClr val="000000"/>
              </a:buClr>
              <a:buFont typeface="Arial" panose="020B0604020202020204" pitchFamily="34" charset="0"/>
              <a:buNone/>
              <a:defRPr sz="1200">
                <a:latin typeface="Calibri" panose="020F0502020204030204" pitchFamily="34" charset="0"/>
                <a:sym typeface="Calibri" panose="020F0502020204030204" pitchFamily="34" charset="0"/>
              </a:defRPr>
            </a:lvl1pPr>
          </a:lstStyle>
          <a:p>
            <a:pPr>
              <a:defRPr/>
            </a:pPr>
            <a:fld id="{36EB9650-8343-CA47-B9FA-B0E82FA6A1F7}"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Google Shape;160;p1:notes">
            <a:extLst>
              <a:ext uri="{FF2B5EF4-FFF2-40B4-BE49-F238E27FC236}">
                <a16:creationId xmlns:a16="http://schemas.microsoft.com/office/drawing/2014/main" id="{97841BFE-96AB-8143-BBC2-1336AF918C85}"/>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14338" name="Google Shape;161;p1:notes">
            <a:extLst>
              <a:ext uri="{FF2B5EF4-FFF2-40B4-BE49-F238E27FC236}">
                <a16:creationId xmlns:a16="http://schemas.microsoft.com/office/drawing/2014/main" id="{509E6BC7-5B90-624B-8932-380D3117A0E9}"/>
              </a:ext>
            </a:extLst>
          </p:cNvPr>
          <p:cNvSpPr>
            <a:spLocks noGrp="1" noRot="1" noChangeAspect="1" noTextEdit="1"/>
          </p:cNvSpPr>
          <p:nvPr>
            <p:ph type="sldImg" idx="2"/>
          </p:nvPr>
        </p:nvSpPr>
        <p:spPr>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166;p2:notes">
            <a:extLst>
              <a:ext uri="{FF2B5EF4-FFF2-40B4-BE49-F238E27FC236}">
                <a16:creationId xmlns:a16="http://schemas.microsoft.com/office/drawing/2014/main" id="{064180F6-7410-0E49-B92B-036A8FA385E8}"/>
              </a:ext>
            </a:extLst>
          </p:cNvPr>
          <p:cNvSpPr txBox="1">
            <a:spLocks noGrp="1" noChangeArrowheads="1"/>
          </p:cNvSpPr>
          <p:nvPr>
            <p:ph type="body" idx="1"/>
          </p:nvPr>
        </p:nvSpPr>
        <p:spPr>
          <a:noFill/>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16386" name="Google Shape;167;p2:notes">
            <a:extLst>
              <a:ext uri="{FF2B5EF4-FFF2-40B4-BE49-F238E27FC236}">
                <a16:creationId xmlns:a16="http://schemas.microsoft.com/office/drawing/2014/main" id="{1B7A88DD-F5ED-A54E-BB05-23DAAE044F82}"/>
              </a:ext>
            </a:extLst>
          </p:cNvPr>
          <p:cNvSpPr>
            <a:spLocks noGrp="1" noRot="1" noChangeAspect="1" noTextEdit="1"/>
          </p:cNvSpPr>
          <p:nvPr>
            <p:ph type="sldImg" idx="2"/>
          </p:nvPr>
        </p:nvSpPr>
        <p:spPr>
          <a:noFill/>
          <a:ln>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36EB9650-8343-CA47-B9FA-B0E82FA6A1F7}" type="slidenum">
              <a:rPr lang="en-US" altLang="en-US" smtClean="0"/>
              <a:pPr>
                <a:defRPr/>
              </a:pPr>
              <a:t>35</a:t>
            </a:fld>
            <a:endParaRPr lang="en-US" altLang="en-US"/>
          </a:p>
        </p:txBody>
      </p:sp>
    </p:spTree>
    <p:extLst>
      <p:ext uri="{BB962C8B-B14F-4D97-AF65-F5344CB8AC3E}">
        <p14:creationId xmlns:p14="http://schemas.microsoft.com/office/powerpoint/2010/main" val="164590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459;p45:notes">
            <a:extLst>
              <a:ext uri="{FF2B5EF4-FFF2-40B4-BE49-F238E27FC236}">
                <a16:creationId xmlns:a16="http://schemas.microsoft.com/office/drawing/2014/main" id="{5D468606-5DA3-A34E-9FCA-421959C5FEEC}"/>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Arial" panose="020B0604020202020204" pitchFamily="34" charset="0"/>
              <a:sym typeface="Calibri" panose="020F0502020204030204" pitchFamily="34" charset="0"/>
            </a:endParaRPr>
          </a:p>
        </p:txBody>
      </p:sp>
      <p:sp>
        <p:nvSpPr>
          <p:cNvPr id="28674" name="Google Shape;460;p45:notes">
            <a:extLst>
              <a:ext uri="{FF2B5EF4-FFF2-40B4-BE49-F238E27FC236}">
                <a16:creationId xmlns:a16="http://schemas.microsoft.com/office/drawing/2014/main" id="{28C39048-6AC1-EA46-A2F0-E1499F4371C1}"/>
              </a:ext>
            </a:extLst>
          </p:cNvPr>
          <p:cNvSpPr>
            <a:spLocks noGrp="1" noRot="1" noChangeAspect="1" noTextEdit="1"/>
          </p:cNvSpPr>
          <p:nvPr>
            <p:ph type="sldImg" idx="2"/>
          </p:nvPr>
        </p:nvSpPr>
        <p:spPr>
          <a:noFill/>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anchor="b">
            <a:noAutofit/>
          </a:bodyPr>
          <a:lstStyle>
            <a:lvl1pPr marR="0" lvl="0" algn="ctr" rtl="0">
              <a:lnSpc>
                <a:spcPct val="90000"/>
              </a:lnSpc>
              <a:spcBef>
                <a:spcPts val="0"/>
              </a:spcBef>
              <a:spcAft>
                <a:spcPts val="0"/>
              </a:spcAft>
              <a:buClr>
                <a:schemeClr val="lt1"/>
              </a:buClr>
              <a:buSzPts val="6000"/>
              <a:buFont typeface="Calibri"/>
              <a:buNone/>
              <a:defRPr sz="6000" b="0" i="0" u="none" strike="noStrike" cap="none">
                <a:solidFill>
                  <a:schemeClr val="tx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tx1"/>
                </a:solidFill>
                <a:latin typeface="Calibri"/>
                <a:ea typeface="Calibri"/>
                <a:cs typeface="Calibri"/>
                <a:sym typeface="Calibri"/>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dirty="0"/>
          </a:p>
        </p:txBody>
      </p:sp>
      <p:sp>
        <p:nvSpPr>
          <p:cNvPr id="4" name="Google Shape;12;p1">
            <a:extLst>
              <a:ext uri="{FF2B5EF4-FFF2-40B4-BE49-F238E27FC236}">
                <a16:creationId xmlns:a16="http://schemas.microsoft.com/office/drawing/2014/main" id="{8E3BD331-F2B2-D84F-9C4B-9D198E2665C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DDFFC294-2A7A-B149-A23C-B5998E8DFC9E}"/>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B9A74914-1203-E04B-8631-63DE16E2055C}"/>
              </a:ext>
            </a:extLst>
          </p:cNvPr>
          <p:cNvSpPr txBox="1">
            <a:spLocks noGrp="1" noChangeArrowheads="1"/>
          </p:cNvSpPr>
          <p:nvPr>
            <p:ph type="sldNum" idx="13"/>
          </p:nvPr>
        </p:nvSpPr>
        <p:spPr>
          <a:ln/>
        </p:spPr>
        <p:txBody>
          <a:bodyPr/>
          <a:lstStyle>
            <a:lvl1pPr>
              <a:defRPr/>
            </a:lvl1pPr>
          </a:lstStyle>
          <a:p>
            <a:pPr>
              <a:defRPr/>
            </a:pPr>
            <a:fld id="{44338F50-2909-1E40-8389-BDFC925AC84E}" type="slidenum">
              <a:rPr lang="en-US" altLang="en-US"/>
              <a:pPr>
                <a:defRPr/>
              </a:pPr>
              <a:t>‹#›</a:t>
            </a:fld>
            <a:endParaRPr lang="en-US" altLang="en-US"/>
          </a:p>
        </p:txBody>
      </p:sp>
    </p:spTree>
    <p:extLst>
      <p:ext uri="{BB962C8B-B14F-4D97-AF65-F5344CB8AC3E}">
        <p14:creationId xmlns:p14="http://schemas.microsoft.com/office/powerpoint/2010/main" val="1175936393"/>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 name="Google Shape;12;p1">
            <a:extLst>
              <a:ext uri="{FF2B5EF4-FFF2-40B4-BE49-F238E27FC236}">
                <a16:creationId xmlns:a16="http://schemas.microsoft.com/office/drawing/2014/main" id="{74CD3661-A886-8E43-A154-9D4988467053}"/>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E26F91DB-AA6D-B341-BFFE-BE7B81DD7573}"/>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1E90F74E-BC80-E74F-BFF6-FC25FA83F520}"/>
              </a:ext>
            </a:extLst>
          </p:cNvPr>
          <p:cNvSpPr txBox="1">
            <a:spLocks noGrp="1" noChangeArrowheads="1"/>
          </p:cNvSpPr>
          <p:nvPr>
            <p:ph type="sldNum" idx="13"/>
          </p:nvPr>
        </p:nvSpPr>
        <p:spPr>
          <a:ln/>
        </p:spPr>
        <p:txBody>
          <a:bodyPr/>
          <a:lstStyle>
            <a:lvl1pPr>
              <a:defRPr/>
            </a:lvl1pPr>
          </a:lstStyle>
          <a:p>
            <a:pPr>
              <a:defRPr/>
            </a:pPr>
            <a:fld id="{663ECF52-C570-1B40-84C5-B7ABA43E922D}" type="slidenum">
              <a:rPr lang="en-US" altLang="en-US"/>
              <a:pPr>
                <a:defRPr/>
              </a:pPr>
              <a:t>‹#›</a:t>
            </a:fld>
            <a:endParaRPr lang="en-US" altLang="en-US"/>
          </a:p>
        </p:txBody>
      </p:sp>
    </p:spTree>
    <p:extLst>
      <p:ext uri="{BB962C8B-B14F-4D97-AF65-F5344CB8AC3E}">
        <p14:creationId xmlns:p14="http://schemas.microsoft.com/office/powerpoint/2010/main" val="149769312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tx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dirty="0"/>
          </a:p>
        </p:txBody>
      </p:sp>
      <p:sp>
        <p:nvSpPr>
          <p:cNvPr id="4" name="Google Shape;12;p1">
            <a:extLst>
              <a:ext uri="{FF2B5EF4-FFF2-40B4-BE49-F238E27FC236}">
                <a16:creationId xmlns:a16="http://schemas.microsoft.com/office/drawing/2014/main" id="{E0D04388-4802-324A-96A9-8E323B2B115D}"/>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AF8361D4-3526-1E4D-B858-AB9147EC5E38}"/>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97CE9DB2-D758-804C-BAB4-7ED4F8B579FC}"/>
              </a:ext>
            </a:extLst>
          </p:cNvPr>
          <p:cNvSpPr txBox="1">
            <a:spLocks noGrp="1" noChangeArrowheads="1"/>
          </p:cNvSpPr>
          <p:nvPr>
            <p:ph type="sldNum" idx="13"/>
          </p:nvPr>
        </p:nvSpPr>
        <p:spPr>
          <a:ln/>
        </p:spPr>
        <p:txBody>
          <a:bodyPr/>
          <a:lstStyle>
            <a:lvl1pPr>
              <a:defRPr/>
            </a:lvl1pPr>
          </a:lstStyle>
          <a:p>
            <a:pPr>
              <a:defRPr/>
            </a:pPr>
            <a:fld id="{A613E5AA-959F-6D45-9400-91BC32EF234B}" type="slidenum">
              <a:rPr lang="en-US" altLang="en-US"/>
              <a:pPr>
                <a:defRPr/>
              </a:pPr>
              <a:t>‹#›</a:t>
            </a:fld>
            <a:endParaRPr lang="en-US" altLang="en-US"/>
          </a:p>
        </p:txBody>
      </p:sp>
    </p:spTree>
    <p:extLst>
      <p:ext uri="{BB962C8B-B14F-4D97-AF65-F5344CB8AC3E}">
        <p14:creationId xmlns:p14="http://schemas.microsoft.com/office/powerpoint/2010/main" val="31982261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anchor="b">
            <a:noAutofit/>
          </a:bodyPr>
          <a:lstStyle>
            <a:lvl1pPr marR="0" lvl="0" algn="l" rtl="0">
              <a:lnSpc>
                <a:spcPct val="90000"/>
              </a:lnSpc>
              <a:spcBef>
                <a:spcPts val="0"/>
              </a:spcBef>
              <a:spcAft>
                <a:spcPts val="0"/>
              </a:spcAft>
              <a:buClr>
                <a:schemeClr val="lt1"/>
              </a:buClr>
              <a:buSzPts val="6000"/>
              <a:buFont typeface="Calibri"/>
              <a:buNone/>
              <a:defRPr sz="6000" b="0" i="0" u="none" strike="noStrike" cap="none">
                <a:solidFill>
                  <a:schemeClr val="tx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tx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dirty="0"/>
          </a:p>
        </p:txBody>
      </p:sp>
      <p:sp>
        <p:nvSpPr>
          <p:cNvPr id="4" name="Google Shape;12;p1">
            <a:extLst>
              <a:ext uri="{FF2B5EF4-FFF2-40B4-BE49-F238E27FC236}">
                <a16:creationId xmlns:a16="http://schemas.microsoft.com/office/drawing/2014/main" id="{453A4A50-DB05-CD4D-BC4A-17B3D9C0065D}"/>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C91F14B3-0203-5948-A308-3FB6A7C0E4F3}"/>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E9C6F06B-D1D5-AD47-80D6-527FBDC91566}"/>
              </a:ext>
            </a:extLst>
          </p:cNvPr>
          <p:cNvSpPr txBox="1">
            <a:spLocks noGrp="1" noChangeArrowheads="1"/>
          </p:cNvSpPr>
          <p:nvPr>
            <p:ph type="sldNum" idx="13"/>
          </p:nvPr>
        </p:nvSpPr>
        <p:spPr>
          <a:ln/>
        </p:spPr>
        <p:txBody>
          <a:bodyPr/>
          <a:lstStyle>
            <a:lvl1pPr>
              <a:defRPr/>
            </a:lvl1pPr>
          </a:lstStyle>
          <a:p>
            <a:pPr>
              <a:defRPr/>
            </a:pPr>
            <a:fld id="{5E4B610F-059B-6443-8110-F3B8155181E4}" type="slidenum">
              <a:rPr lang="en-US" altLang="en-US"/>
              <a:pPr>
                <a:defRPr/>
              </a:pPr>
              <a:t>‹#›</a:t>
            </a:fld>
            <a:endParaRPr lang="en-US" altLang="en-US"/>
          </a:p>
        </p:txBody>
      </p:sp>
    </p:spTree>
    <p:extLst>
      <p:ext uri="{BB962C8B-B14F-4D97-AF65-F5344CB8AC3E}">
        <p14:creationId xmlns:p14="http://schemas.microsoft.com/office/powerpoint/2010/main" val="201862938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 name="Google Shape;12;p1">
            <a:extLst>
              <a:ext uri="{FF2B5EF4-FFF2-40B4-BE49-F238E27FC236}">
                <a16:creationId xmlns:a16="http://schemas.microsoft.com/office/drawing/2014/main" id="{81F12319-CA2B-624B-BC90-6559AF54E01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702446AF-E719-394D-BD10-C48E17F24F6A}"/>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2A5889F6-0D0E-5C4F-A5EF-A08B60051C2C}"/>
              </a:ext>
            </a:extLst>
          </p:cNvPr>
          <p:cNvSpPr txBox="1">
            <a:spLocks noGrp="1" noChangeArrowheads="1"/>
          </p:cNvSpPr>
          <p:nvPr>
            <p:ph type="sldNum" idx="13"/>
          </p:nvPr>
        </p:nvSpPr>
        <p:spPr>
          <a:ln/>
        </p:spPr>
        <p:txBody>
          <a:bodyPr/>
          <a:lstStyle>
            <a:lvl1pPr>
              <a:defRPr/>
            </a:lvl1pPr>
          </a:lstStyle>
          <a:p>
            <a:pPr>
              <a:defRPr/>
            </a:pPr>
            <a:fld id="{BB72EF81-40CF-4A42-BE0A-EB8EAC049D20}" type="slidenum">
              <a:rPr lang="en-US" altLang="en-US"/>
              <a:pPr>
                <a:defRPr/>
              </a:pPr>
              <a:t>‹#›</a:t>
            </a:fld>
            <a:endParaRPr lang="en-US" altLang="en-US"/>
          </a:p>
        </p:txBody>
      </p:sp>
    </p:spTree>
    <p:extLst>
      <p:ext uri="{BB962C8B-B14F-4D97-AF65-F5344CB8AC3E}">
        <p14:creationId xmlns:p14="http://schemas.microsoft.com/office/powerpoint/2010/main" val="32827571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anchor="b">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anchor="b">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7" name="Google Shape;12;p1">
            <a:extLst>
              <a:ext uri="{FF2B5EF4-FFF2-40B4-BE49-F238E27FC236}">
                <a16:creationId xmlns:a16="http://schemas.microsoft.com/office/drawing/2014/main" id="{EB2872C5-6DA1-A44C-A802-CCB1675489B5}"/>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8" name="Google Shape;13;p1">
            <a:extLst>
              <a:ext uri="{FF2B5EF4-FFF2-40B4-BE49-F238E27FC236}">
                <a16:creationId xmlns:a16="http://schemas.microsoft.com/office/drawing/2014/main" id="{968A090C-409F-224A-A7C0-D164677B36C3}"/>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9" name="Google Shape;14;p1">
            <a:extLst>
              <a:ext uri="{FF2B5EF4-FFF2-40B4-BE49-F238E27FC236}">
                <a16:creationId xmlns:a16="http://schemas.microsoft.com/office/drawing/2014/main" id="{46238354-3D75-EC4F-8417-FBB1EA9C22CC}"/>
              </a:ext>
            </a:extLst>
          </p:cNvPr>
          <p:cNvSpPr txBox="1">
            <a:spLocks noGrp="1" noChangeArrowheads="1"/>
          </p:cNvSpPr>
          <p:nvPr>
            <p:ph type="sldNum" idx="13"/>
          </p:nvPr>
        </p:nvSpPr>
        <p:spPr>
          <a:ln/>
        </p:spPr>
        <p:txBody>
          <a:bodyPr/>
          <a:lstStyle>
            <a:lvl1pPr>
              <a:defRPr/>
            </a:lvl1pPr>
          </a:lstStyle>
          <a:p>
            <a:pPr>
              <a:defRPr/>
            </a:pPr>
            <a:fld id="{DA12CE65-AAE1-8C49-AF9A-C5E99CF2B9CC}" type="slidenum">
              <a:rPr lang="en-US" altLang="en-US"/>
              <a:pPr>
                <a:defRPr/>
              </a:pPr>
              <a:t>‹#›</a:t>
            </a:fld>
            <a:endParaRPr lang="en-US" altLang="en-US"/>
          </a:p>
        </p:txBody>
      </p:sp>
    </p:spTree>
    <p:extLst>
      <p:ext uri="{BB962C8B-B14F-4D97-AF65-F5344CB8AC3E}">
        <p14:creationId xmlns:p14="http://schemas.microsoft.com/office/powerpoint/2010/main" val="212813395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 name="Google Shape;12;p1">
            <a:extLst>
              <a:ext uri="{FF2B5EF4-FFF2-40B4-BE49-F238E27FC236}">
                <a16:creationId xmlns:a16="http://schemas.microsoft.com/office/drawing/2014/main" id="{BA7D1669-6BD0-CD4A-8483-A85C90BBBD79}"/>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4" name="Google Shape;13;p1">
            <a:extLst>
              <a:ext uri="{FF2B5EF4-FFF2-40B4-BE49-F238E27FC236}">
                <a16:creationId xmlns:a16="http://schemas.microsoft.com/office/drawing/2014/main" id="{61982426-4676-7247-A49E-0B11900E93E1}"/>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5" name="Google Shape;14;p1">
            <a:extLst>
              <a:ext uri="{FF2B5EF4-FFF2-40B4-BE49-F238E27FC236}">
                <a16:creationId xmlns:a16="http://schemas.microsoft.com/office/drawing/2014/main" id="{9AA29322-A9E2-B443-A58F-2B6783431EBA}"/>
              </a:ext>
            </a:extLst>
          </p:cNvPr>
          <p:cNvSpPr txBox="1">
            <a:spLocks noGrp="1" noChangeArrowheads="1"/>
          </p:cNvSpPr>
          <p:nvPr>
            <p:ph type="sldNum" idx="13"/>
          </p:nvPr>
        </p:nvSpPr>
        <p:spPr>
          <a:ln/>
        </p:spPr>
        <p:txBody>
          <a:bodyPr/>
          <a:lstStyle>
            <a:lvl1pPr>
              <a:defRPr/>
            </a:lvl1pPr>
          </a:lstStyle>
          <a:p>
            <a:pPr>
              <a:defRPr/>
            </a:pPr>
            <a:fld id="{CAC2F0DA-2ADF-1142-A324-B1F9BA36D966}" type="slidenum">
              <a:rPr lang="en-US" altLang="en-US"/>
              <a:pPr>
                <a:defRPr/>
              </a:pPr>
              <a:t>‹#›</a:t>
            </a:fld>
            <a:endParaRPr lang="en-US" altLang="en-US"/>
          </a:p>
        </p:txBody>
      </p:sp>
    </p:spTree>
    <p:extLst>
      <p:ext uri="{BB962C8B-B14F-4D97-AF65-F5344CB8AC3E}">
        <p14:creationId xmlns:p14="http://schemas.microsoft.com/office/powerpoint/2010/main" val="375762514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anchor="b">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a:no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5" name="Google Shape;12;p1">
            <a:extLst>
              <a:ext uri="{FF2B5EF4-FFF2-40B4-BE49-F238E27FC236}">
                <a16:creationId xmlns:a16="http://schemas.microsoft.com/office/drawing/2014/main" id="{1BFC4001-B1E2-1C46-B343-E24B8C2BB8BB}"/>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47DC4798-F59D-AD46-8173-D2745B11AC7A}"/>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DC7FC3DB-DE33-4940-A555-1EF319F09B54}"/>
              </a:ext>
            </a:extLst>
          </p:cNvPr>
          <p:cNvSpPr txBox="1">
            <a:spLocks noGrp="1" noChangeArrowheads="1"/>
          </p:cNvSpPr>
          <p:nvPr>
            <p:ph type="sldNum" idx="13"/>
          </p:nvPr>
        </p:nvSpPr>
        <p:spPr>
          <a:ln/>
        </p:spPr>
        <p:txBody>
          <a:bodyPr/>
          <a:lstStyle>
            <a:lvl1pPr>
              <a:defRPr/>
            </a:lvl1pPr>
          </a:lstStyle>
          <a:p>
            <a:pPr>
              <a:defRPr/>
            </a:pPr>
            <a:fld id="{3E38EB2D-03B1-C448-921E-29D245157D74}" type="slidenum">
              <a:rPr lang="en-US" altLang="en-US"/>
              <a:pPr>
                <a:defRPr/>
              </a:pPr>
              <a:t>‹#›</a:t>
            </a:fld>
            <a:endParaRPr lang="en-US" altLang="en-US"/>
          </a:p>
        </p:txBody>
      </p:sp>
    </p:spTree>
    <p:extLst>
      <p:ext uri="{BB962C8B-B14F-4D97-AF65-F5344CB8AC3E}">
        <p14:creationId xmlns:p14="http://schemas.microsoft.com/office/powerpoint/2010/main" val="274561665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anchor="b">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pPr lvl="0"/>
            <a:endParaRPr noProof="0">
              <a:sym typeface="Calibri"/>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alibri"/>
                <a:ea typeface="Calibri"/>
                <a:cs typeface="Calibri"/>
                <a:sym typeface="Calibri"/>
              </a:defRPr>
            </a:lvl9pPr>
          </a:lstStyle>
          <a:p>
            <a:endParaRPr/>
          </a:p>
        </p:txBody>
      </p:sp>
      <p:sp>
        <p:nvSpPr>
          <p:cNvPr id="5" name="Google Shape;12;p1">
            <a:extLst>
              <a:ext uri="{FF2B5EF4-FFF2-40B4-BE49-F238E27FC236}">
                <a16:creationId xmlns:a16="http://schemas.microsoft.com/office/drawing/2014/main" id="{95D244CE-1C32-9F46-8A00-7469FE7FC6E2}"/>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6" name="Google Shape;13;p1">
            <a:extLst>
              <a:ext uri="{FF2B5EF4-FFF2-40B4-BE49-F238E27FC236}">
                <a16:creationId xmlns:a16="http://schemas.microsoft.com/office/drawing/2014/main" id="{BB1CED8A-03F6-ED4E-BD67-C54032DEC226}"/>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7" name="Google Shape;14;p1">
            <a:extLst>
              <a:ext uri="{FF2B5EF4-FFF2-40B4-BE49-F238E27FC236}">
                <a16:creationId xmlns:a16="http://schemas.microsoft.com/office/drawing/2014/main" id="{18FFF32B-7C91-5848-8746-047AB58AC258}"/>
              </a:ext>
            </a:extLst>
          </p:cNvPr>
          <p:cNvSpPr txBox="1">
            <a:spLocks noGrp="1" noChangeArrowheads="1"/>
          </p:cNvSpPr>
          <p:nvPr>
            <p:ph type="sldNum" idx="13"/>
          </p:nvPr>
        </p:nvSpPr>
        <p:spPr>
          <a:ln/>
        </p:spPr>
        <p:txBody>
          <a:bodyPr/>
          <a:lstStyle>
            <a:lvl1pPr>
              <a:defRPr/>
            </a:lvl1pPr>
          </a:lstStyle>
          <a:p>
            <a:pPr>
              <a:defRPr/>
            </a:pPr>
            <a:fld id="{F0CD95B8-D0FA-2A4A-B0A1-F59889DA8D2A}" type="slidenum">
              <a:rPr lang="en-US" altLang="en-US"/>
              <a:pPr>
                <a:defRPr/>
              </a:pPr>
              <a:t>‹#›</a:t>
            </a:fld>
            <a:endParaRPr lang="en-US" altLang="en-US"/>
          </a:p>
        </p:txBody>
      </p:sp>
    </p:spTree>
    <p:extLst>
      <p:ext uri="{BB962C8B-B14F-4D97-AF65-F5344CB8AC3E}">
        <p14:creationId xmlns:p14="http://schemas.microsoft.com/office/powerpoint/2010/main" val="1831422895"/>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 name="Google Shape;12;p1">
            <a:extLst>
              <a:ext uri="{FF2B5EF4-FFF2-40B4-BE49-F238E27FC236}">
                <a16:creationId xmlns:a16="http://schemas.microsoft.com/office/drawing/2014/main" id="{B3E2D091-CE31-3F46-A234-AB4AD948F712}"/>
              </a:ext>
            </a:extLst>
          </p:cNvPr>
          <p:cNvSpPr txBox="1">
            <a:spLocks noGrp="1" noChangeArrowheads="1"/>
          </p:cNvSpPr>
          <p:nvPr>
            <p:ph type="dt" idx="11"/>
          </p:nvPr>
        </p:nvSpPr>
        <p:spPr>
          <a:ln/>
        </p:spPr>
        <p:txBody>
          <a:bodyPr/>
          <a:lstStyle>
            <a:lvl1pPr>
              <a:defRPr/>
            </a:lvl1pPr>
          </a:lstStyle>
          <a:p>
            <a:pPr>
              <a:defRPr/>
            </a:pPr>
            <a:endParaRPr lang="en-US" altLang="en-US"/>
          </a:p>
        </p:txBody>
      </p:sp>
      <p:sp>
        <p:nvSpPr>
          <p:cNvPr id="5" name="Google Shape;13;p1">
            <a:extLst>
              <a:ext uri="{FF2B5EF4-FFF2-40B4-BE49-F238E27FC236}">
                <a16:creationId xmlns:a16="http://schemas.microsoft.com/office/drawing/2014/main" id="{F5F64A7B-C0AF-C045-A2E7-C80BE23F8956}"/>
              </a:ext>
            </a:extLst>
          </p:cNvPr>
          <p:cNvSpPr txBox="1">
            <a:spLocks noGrp="1" noChangeArrowheads="1"/>
          </p:cNvSpPr>
          <p:nvPr>
            <p:ph type="ftr" idx="12"/>
          </p:nvPr>
        </p:nvSpPr>
        <p:spPr>
          <a:ln/>
        </p:spPr>
        <p:txBody>
          <a:bodyPr/>
          <a:lstStyle>
            <a:lvl1pPr>
              <a:defRPr/>
            </a:lvl1pPr>
          </a:lstStyle>
          <a:p>
            <a:pPr>
              <a:defRPr/>
            </a:pPr>
            <a:endParaRPr lang="en-US" altLang="en-US"/>
          </a:p>
        </p:txBody>
      </p:sp>
      <p:sp>
        <p:nvSpPr>
          <p:cNvPr id="6" name="Google Shape;14;p1">
            <a:extLst>
              <a:ext uri="{FF2B5EF4-FFF2-40B4-BE49-F238E27FC236}">
                <a16:creationId xmlns:a16="http://schemas.microsoft.com/office/drawing/2014/main" id="{DE034441-4487-7E4C-8ACB-AB889E627F36}"/>
              </a:ext>
            </a:extLst>
          </p:cNvPr>
          <p:cNvSpPr txBox="1">
            <a:spLocks noGrp="1" noChangeArrowheads="1"/>
          </p:cNvSpPr>
          <p:nvPr>
            <p:ph type="sldNum" idx="13"/>
          </p:nvPr>
        </p:nvSpPr>
        <p:spPr>
          <a:ln/>
        </p:spPr>
        <p:txBody>
          <a:bodyPr/>
          <a:lstStyle>
            <a:lvl1pPr>
              <a:defRPr/>
            </a:lvl1pPr>
          </a:lstStyle>
          <a:p>
            <a:pPr>
              <a:defRPr/>
            </a:pPr>
            <a:fld id="{4FBC357B-EA29-5640-8879-4F9D2E5665E6}" type="slidenum">
              <a:rPr lang="en-US" altLang="en-US"/>
              <a:pPr>
                <a:defRPr/>
              </a:pPr>
              <a:t>‹#›</a:t>
            </a:fld>
            <a:endParaRPr lang="en-US" altLang="en-US"/>
          </a:p>
        </p:txBody>
      </p:sp>
    </p:spTree>
    <p:extLst>
      <p:ext uri="{BB962C8B-B14F-4D97-AF65-F5344CB8AC3E}">
        <p14:creationId xmlns:p14="http://schemas.microsoft.com/office/powerpoint/2010/main" val="23955824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B9BD5"/>
            </a:gs>
            <a:gs pos="74001">
              <a:srgbClr val="B5D2EC"/>
            </a:gs>
            <a:gs pos="83000">
              <a:srgbClr val="B5D2EC"/>
            </a:gs>
            <a:gs pos="100000">
              <a:srgbClr val="CEE1F2"/>
            </a:gs>
          </a:gsLst>
          <a:lin ang="5400000" scaled="1"/>
        </a:gradFill>
        <a:effectLst/>
      </p:bgPr>
    </p:bg>
    <p:spTree>
      <p:nvGrpSpPr>
        <p:cNvPr id="1" name=""/>
        <p:cNvGrpSpPr/>
        <p:nvPr/>
      </p:nvGrpSpPr>
      <p:grpSpPr>
        <a:xfrm>
          <a:off x="0" y="0"/>
          <a:ext cx="0" cy="0"/>
          <a:chOff x="0" y="0"/>
          <a:chExt cx="0" cy="0"/>
        </a:xfrm>
      </p:grpSpPr>
      <p:sp>
        <p:nvSpPr>
          <p:cNvPr id="1026" name="Google Shape;10;p1">
            <a:extLst>
              <a:ext uri="{FF2B5EF4-FFF2-40B4-BE49-F238E27FC236}">
                <a16:creationId xmlns:a16="http://schemas.microsoft.com/office/drawing/2014/main" id="{7B4CE1F6-5A22-724D-A808-4C6B10259F0F}"/>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11;p1">
            <a:extLst>
              <a:ext uri="{FF2B5EF4-FFF2-40B4-BE49-F238E27FC236}">
                <a16:creationId xmlns:a16="http://schemas.microsoft.com/office/drawing/2014/main" id="{87358521-B168-F548-A4C0-33C138AC3D0F}"/>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
            <a:extLst>
              <a:ext uri="{FF2B5EF4-FFF2-40B4-BE49-F238E27FC236}">
                <a16:creationId xmlns:a16="http://schemas.microsoft.com/office/drawing/2014/main" id="{F2A16A6B-A218-6A4E-B62D-B02684F91B64}"/>
              </a:ext>
            </a:extLst>
          </p:cNvPr>
          <p:cNvSpPr txBox="1">
            <a:spLocks noGrp="1" noChangeArrowheads="1"/>
          </p:cNvSpPr>
          <p:nvPr>
            <p:ph type="dt" idx="10"/>
          </p:nvPr>
        </p:nvSpPr>
        <p:spPr bwMode="auto">
          <a:xfrm>
            <a:off x="838200" y="6356350"/>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panose="020B0604020202020204" pitchFamily="34" charset="0"/>
              <a:buNone/>
              <a:defRPr sz="1200">
                <a:solidFill>
                  <a:srgbClr val="FFFFFF"/>
                </a:solidFill>
                <a:latin typeface="Calibri" panose="020F0502020204030204" pitchFamily="34" charset="0"/>
                <a:sym typeface="Calibri" panose="020F0502020204030204" pitchFamily="34" charset="0"/>
              </a:defRPr>
            </a:lvl1pPr>
          </a:lstStyle>
          <a:p>
            <a:pPr>
              <a:defRPr/>
            </a:pPr>
            <a:endParaRPr lang="en-US" altLang="en-US"/>
          </a:p>
        </p:txBody>
      </p:sp>
      <p:sp>
        <p:nvSpPr>
          <p:cNvPr id="1029" name="Google Shape;13;p1">
            <a:extLst>
              <a:ext uri="{FF2B5EF4-FFF2-40B4-BE49-F238E27FC236}">
                <a16:creationId xmlns:a16="http://schemas.microsoft.com/office/drawing/2014/main" id="{A16BCB96-AC93-6943-B674-FB82F099CF6F}"/>
              </a:ext>
            </a:extLst>
          </p:cNvPr>
          <p:cNvSpPr txBox="1">
            <a:spLocks noGrp="1" noChangeArrowheads="1"/>
          </p:cNvSpPr>
          <p:nvPr>
            <p:ph type="ftr" idx="11"/>
          </p:nvPr>
        </p:nvSpPr>
        <p:spPr bwMode="auto">
          <a:xfrm>
            <a:off x="4038600" y="6356350"/>
            <a:ext cx="41148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panose="020B0604020202020204" pitchFamily="34" charset="0"/>
              <a:buNone/>
              <a:defRPr sz="1200">
                <a:solidFill>
                  <a:srgbClr val="FFFFFF"/>
                </a:solidFill>
                <a:latin typeface="Calibri" panose="020F0502020204030204" pitchFamily="34" charset="0"/>
                <a:sym typeface="Calibri" panose="020F0502020204030204" pitchFamily="34" charset="0"/>
              </a:defRPr>
            </a:lvl1pPr>
          </a:lstStyle>
          <a:p>
            <a:pPr>
              <a:defRPr/>
            </a:pPr>
            <a:endParaRPr lang="en-US" altLang="en-US"/>
          </a:p>
        </p:txBody>
      </p:sp>
      <p:sp>
        <p:nvSpPr>
          <p:cNvPr id="1030" name="Google Shape;14;p1">
            <a:extLst>
              <a:ext uri="{FF2B5EF4-FFF2-40B4-BE49-F238E27FC236}">
                <a16:creationId xmlns:a16="http://schemas.microsoft.com/office/drawing/2014/main" id="{B93839B5-A3F0-B842-8D22-FE7B4CE9780C}"/>
              </a:ext>
            </a:extLst>
          </p:cNvPr>
          <p:cNvSpPr txBox="1">
            <a:spLocks noGrp="1" noChangeArrowheads="1"/>
          </p:cNvSpPr>
          <p:nvPr>
            <p:ph type="sldNum" idx="12"/>
          </p:nvPr>
        </p:nvSpPr>
        <p:spPr bwMode="auto">
          <a:xfrm>
            <a:off x="8610600" y="6356350"/>
            <a:ext cx="27432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Clr>
                <a:srgbClr val="000000"/>
              </a:buClr>
              <a:buFont typeface="Arial" panose="020B0604020202020204" pitchFamily="34" charset="0"/>
              <a:buNone/>
              <a:defRPr sz="1200">
                <a:solidFill>
                  <a:srgbClr val="FFFFFF"/>
                </a:solidFill>
                <a:latin typeface="Calibri" panose="020F0502020204030204" pitchFamily="34" charset="0"/>
                <a:sym typeface="Calibri" panose="020F0502020204030204" pitchFamily="34" charset="0"/>
              </a:defRPr>
            </a:lvl1pPr>
          </a:lstStyle>
          <a:p>
            <a:pPr>
              <a:defRPr/>
            </a:pPr>
            <a:fld id="{6B0D97DE-419C-2448-8BFE-9571FDBEB2F0}" type="slidenum">
              <a:rPr lang="en-US" altLang="en-US"/>
              <a:pPr>
                <a:defRPr/>
              </a:pPr>
              <a:t>‹#›</a:t>
            </a:fld>
            <a:endParaRPr lang="en-US" altLang="en-US"/>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ransition advClick="0"/>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whistle.vhsl.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Google Shape;163;p25">
            <a:extLst>
              <a:ext uri="{FF2B5EF4-FFF2-40B4-BE49-F238E27FC236}">
                <a16:creationId xmlns:a16="http://schemas.microsoft.com/office/drawing/2014/main" id="{4791FB83-60EE-154F-8B45-3F361CC7F445}"/>
              </a:ext>
            </a:extLst>
          </p:cNvPr>
          <p:cNvSpPr txBox="1">
            <a:spLocks noGrp="1" noChangeArrowheads="1"/>
          </p:cNvSpPr>
          <p:nvPr>
            <p:ph type="ctrTitle"/>
          </p:nvPr>
        </p:nvSpPr>
        <p:spPr>
          <a:xfrm>
            <a:off x="1524000" y="665163"/>
            <a:ext cx="9144000" cy="2387600"/>
          </a:xfrm>
        </p:spPr>
        <p:txBody>
          <a:bodyPr/>
          <a:lstStyle/>
          <a:p>
            <a:pPr eaLnBrk="1" hangingPunct="1">
              <a:spcBef>
                <a:spcPct val="0"/>
              </a:spcBef>
              <a:spcAft>
                <a:spcPct val="0"/>
              </a:spcAft>
              <a:buClr>
                <a:srgbClr val="FFC000"/>
              </a:buClr>
              <a:buFont typeface="Calibri" panose="020F0502020204030204" pitchFamily="34" charset="0"/>
              <a:buNone/>
            </a:pPr>
            <a:r>
              <a:rPr lang="en-US" altLang="en-US" b="1" dirty="0">
                <a:solidFill>
                  <a:schemeClr val="tx1"/>
                </a:solidFill>
                <a:latin typeface="Calibri" panose="020F0502020204030204" pitchFamily="34" charset="0"/>
                <a:cs typeface="Arial" panose="020B0604020202020204" pitchFamily="34" charset="0"/>
                <a:sym typeface="Calibri" panose="020F0502020204030204" pitchFamily="34" charset="0"/>
              </a:rPr>
              <a:t>PFOA TRAINING SESSION #4 Passing Game	-- Rule 7</a:t>
            </a:r>
          </a:p>
        </p:txBody>
      </p:sp>
      <p:sp>
        <p:nvSpPr>
          <p:cNvPr id="13314" name="Google Shape;164;p25">
            <a:extLst>
              <a:ext uri="{FF2B5EF4-FFF2-40B4-BE49-F238E27FC236}">
                <a16:creationId xmlns:a16="http://schemas.microsoft.com/office/drawing/2014/main" id="{D0A36B7B-96B1-AD4B-B630-4D92C52B6E94}"/>
              </a:ext>
            </a:extLst>
          </p:cNvPr>
          <p:cNvSpPr txBox="1">
            <a:spLocks noGrp="1" noChangeArrowheads="1"/>
          </p:cNvSpPr>
          <p:nvPr>
            <p:ph type="subTitle" idx="1"/>
          </p:nvPr>
        </p:nvSpPr>
        <p:spPr>
          <a:xfrm>
            <a:off x="1524000" y="2921440"/>
            <a:ext cx="9144000" cy="1655762"/>
          </a:xfrm>
        </p:spPr>
        <p:txBody>
          <a:bodyPr/>
          <a:lstStyle/>
          <a:p>
            <a:pPr eaLnBrk="1" hangingPunct="1">
              <a:spcBef>
                <a:spcPct val="0"/>
              </a:spcBef>
              <a:spcAft>
                <a:spcPct val="0"/>
              </a:spcAft>
              <a:buClr>
                <a:srgbClr val="FFC000"/>
              </a:buClr>
              <a:buSzPts val="3600"/>
              <a:buFont typeface="Arial" panose="020B0604020202020204" pitchFamily="34" charset="0"/>
              <a:buNone/>
            </a:pPr>
            <a:r>
              <a:rPr lang="en-US" altLang="en-US" sz="3600" b="1" dirty="0">
                <a:solidFill>
                  <a:schemeClr val="tx1"/>
                </a:solidFill>
                <a:latin typeface="Calibri" panose="020F0502020204030204" pitchFamily="34" charset="0"/>
                <a:cs typeface="Arial" panose="020B0604020202020204" pitchFamily="34" charset="0"/>
                <a:sym typeface="Calibri" panose="020F0502020204030204" pitchFamily="34" charset="0"/>
              </a:rPr>
              <a:t>LIBERTY BAPTIST </a:t>
            </a:r>
          </a:p>
          <a:p>
            <a:pPr eaLnBrk="1" hangingPunct="1">
              <a:spcBef>
                <a:spcPct val="0"/>
              </a:spcBef>
              <a:spcAft>
                <a:spcPct val="0"/>
              </a:spcAft>
              <a:buClr>
                <a:srgbClr val="FFC000"/>
              </a:buClr>
              <a:buSzPts val="3600"/>
              <a:buFont typeface="Arial" panose="020B0604020202020204" pitchFamily="34" charset="0"/>
              <a:buNone/>
            </a:pPr>
            <a:r>
              <a:rPr lang="en-US" altLang="en-US" sz="3600" b="1" dirty="0">
                <a:solidFill>
                  <a:schemeClr val="tx1"/>
                </a:solidFill>
                <a:latin typeface="Calibri" panose="020F0502020204030204" pitchFamily="34" charset="0"/>
                <a:cs typeface="Arial" panose="020B0604020202020204" pitchFamily="34" charset="0"/>
                <a:sym typeface="Calibri" panose="020F0502020204030204" pitchFamily="34" charset="0"/>
              </a:rPr>
              <a:t>August 3, 2021</a:t>
            </a:r>
          </a:p>
          <a:p>
            <a:pPr eaLnBrk="1" hangingPunct="1">
              <a:spcBef>
                <a:spcPct val="0"/>
              </a:spcBef>
              <a:spcAft>
                <a:spcPct val="0"/>
              </a:spcAft>
              <a:buClr>
                <a:srgbClr val="FFC000"/>
              </a:buClr>
              <a:buSzPts val="3600"/>
              <a:buFont typeface="Arial" panose="020B0604020202020204" pitchFamily="34" charset="0"/>
              <a:buNone/>
            </a:pPr>
            <a:r>
              <a:rPr lang="en-US" altLang="en-US" sz="3600" b="1" dirty="0">
                <a:solidFill>
                  <a:schemeClr val="tx1"/>
                </a:solidFill>
                <a:latin typeface="Calibri" panose="020F0502020204030204" pitchFamily="34" charset="0"/>
                <a:cs typeface="Arial" panose="020B0604020202020204" pitchFamily="34" charset="0"/>
                <a:sym typeface="Calibri" panose="020F0502020204030204" pitchFamily="34" charset="0"/>
              </a:rPr>
              <a:t>7:00 PM</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5"/>
            <a:ext cx="10896600" cy="1791951"/>
          </a:xfrm>
        </p:spPr>
        <p:txBody>
          <a:bodyPr/>
          <a:lstStyle/>
          <a:p>
            <a:pPr marL="50800" lvl="0" indent="0">
              <a:buClr>
                <a:srgbClr val="000000"/>
              </a:buClr>
              <a:buNone/>
              <a:defRPr/>
            </a:pPr>
            <a:r>
              <a:rPr lang="en-US" sz="3600" b="1" dirty="0">
                <a:latin typeface="+mj-lt"/>
              </a:rPr>
              <a:t>R FOULS BEYOND ENZ (CAVEAT ON HOLDING GUNNERS)- DISTINQUISH FROM PF ON NOSE GUARD, ROUGHING SNAPPER, KICKER, ETC.</a:t>
            </a:r>
            <a:endParaRPr lang="en-US" sz="3600" dirty="0">
              <a:latin typeface="+mj-lt"/>
            </a:endParaRPr>
          </a:p>
        </p:txBody>
      </p:sp>
      <p:sp>
        <p:nvSpPr>
          <p:cNvPr id="4" name="TextBox 3"/>
          <p:cNvSpPr txBox="1"/>
          <p:nvPr/>
        </p:nvSpPr>
        <p:spPr>
          <a:xfrm>
            <a:off x="642257" y="2857499"/>
            <a:ext cx="10896599" cy="1200329"/>
          </a:xfrm>
          <a:prstGeom prst="rect">
            <a:avLst/>
          </a:prstGeom>
          <a:noFill/>
        </p:spPr>
        <p:txBody>
          <a:bodyPr wrap="square" rtlCol="0">
            <a:spAutoFit/>
          </a:bodyPr>
          <a:lstStyle/>
          <a:p>
            <a:r>
              <a:rPr lang="en-US" sz="3600" b="1" i="1" u="sng" dirty="0"/>
              <a:t>BEFORE END OF KICK</a:t>
            </a:r>
            <a:r>
              <a:rPr lang="en-US" sz="3600" b="1" i="1" dirty="0"/>
              <a:t>, AND K NOT NEXT TO PUT BALL IN PLAY.</a:t>
            </a:r>
            <a:endParaRPr lang="en-US" sz="3600" dirty="0"/>
          </a:p>
        </p:txBody>
      </p:sp>
      <p:sp>
        <p:nvSpPr>
          <p:cNvPr id="6" name="TextBox 5"/>
          <p:cNvSpPr txBox="1"/>
          <p:nvPr/>
        </p:nvSpPr>
        <p:spPr>
          <a:xfrm>
            <a:off x="642256" y="4244864"/>
            <a:ext cx="10896599" cy="1754326"/>
          </a:xfrm>
          <a:prstGeom prst="rect">
            <a:avLst/>
          </a:prstGeom>
          <a:noFill/>
        </p:spPr>
        <p:txBody>
          <a:bodyPr wrap="square" rtlCol="0">
            <a:spAutoFit/>
          </a:bodyPr>
          <a:lstStyle/>
          <a:p>
            <a:r>
              <a:rPr lang="en-US" sz="3600" b="1" i="1" u="sng" dirty="0"/>
              <a:t>WHY DO WE HAVE THIS RULE</a:t>
            </a:r>
            <a:r>
              <a:rPr lang="en-US" sz="3600" b="1" i="1" dirty="0"/>
              <a:t>?   PLAY:</a:t>
            </a:r>
          </a:p>
          <a:p>
            <a:r>
              <a:rPr lang="en-US" sz="3600" b="1" i="1" dirty="0"/>
              <a:t>4TH AND 5.  K PUNTS, R15 HOLDS K “GUNNER” DURING THE PLAY BEFORE KICK IS CAUGHT.</a:t>
            </a:r>
          </a:p>
        </p:txBody>
      </p:sp>
      <p:sp>
        <p:nvSpPr>
          <p:cNvPr id="7" name="Title 1"/>
          <p:cNvSpPr>
            <a:spLocks noGrp="1"/>
          </p:cNvSpPr>
          <p:nvPr>
            <p:ph type="title"/>
          </p:nvPr>
        </p:nvSpPr>
        <p:spPr>
          <a:xfrm>
            <a:off x="642257" y="337226"/>
            <a:ext cx="10711543" cy="716203"/>
          </a:xfrm>
        </p:spPr>
        <p:txBody>
          <a:bodyPr/>
          <a:lstStyle/>
          <a:p>
            <a:pPr algn="ctr"/>
            <a:r>
              <a:rPr lang="en-US" b="1" dirty="0"/>
              <a:t>Kicking Game 2021– Rabbit Hole</a:t>
            </a:r>
            <a:endParaRPr lang="en-US" dirty="0"/>
          </a:p>
        </p:txBody>
      </p:sp>
    </p:spTree>
    <p:extLst>
      <p:ext uri="{BB962C8B-B14F-4D97-AF65-F5344CB8AC3E}">
        <p14:creationId xmlns:p14="http://schemas.microsoft.com/office/powerpoint/2010/main" val="401065615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5" y="1034280"/>
            <a:ext cx="11005457" cy="2340291"/>
          </a:xfrm>
        </p:spPr>
        <p:txBody>
          <a:bodyPr/>
          <a:lstStyle/>
          <a:p>
            <a:pPr marL="50800" indent="0">
              <a:buClr>
                <a:srgbClr val="000000"/>
              </a:buClr>
              <a:buNone/>
              <a:defRPr/>
            </a:pPr>
            <a:r>
              <a:rPr lang="en-US" sz="3600" dirty="0">
                <a:solidFill>
                  <a:srgbClr val="000000"/>
                </a:solidFill>
                <a:latin typeface="+mn-lt"/>
              </a:rPr>
              <a:t>10. K KICKS A “POOCH” KICK FOR THE KICK OFF FROM THE K-40.  K22 CATCHES THE BALL IN THE AIR AT THE R-40 WITH NO R PLAYER NEARBY.THERE IS NO FOUL? T/F</a:t>
            </a:r>
          </a:p>
        </p:txBody>
      </p:sp>
      <p:sp>
        <p:nvSpPr>
          <p:cNvPr id="5" name="TextBox 4"/>
          <p:cNvSpPr txBox="1"/>
          <p:nvPr/>
        </p:nvSpPr>
        <p:spPr>
          <a:xfrm>
            <a:off x="642254" y="3788230"/>
            <a:ext cx="11005457" cy="1754326"/>
          </a:xfrm>
          <a:prstGeom prst="rect">
            <a:avLst/>
          </a:prstGeom>
          <a:noFill/>
        </p:spPr>
        <p:txBody>
          <a:bodyPr wrap="square" rtlCol="0">
            <a:spAutoFit/>
          </a:bodyPr>
          <a:lstStyle/>
          <a:p>
            <a:pPr marL="0" lvl="1">
              <a:buClr>
                <a:srgbClr val="000000"/>
              </a:buClr>
              <a:defRPr/>
            </a:pPr>
            <a:r>
              <a:rPr lang="en-US" sz="3600" u="sng" dirty="0">
                <a:solidFill>
                  <a:srgbClr val="FF0000"/>
                </a:solidFill>
              </a:rPr>
              <a:t>FALSE. IT IS KCI.  ON A FREE KICK, K MAY NOT TOUCH THE BALL BEFORE IT HITS THE GROUND OR AN R PLAYER. 6-5-6A</a:t>
            </a:r>
            <a:endParaRPr kumimoji="0" lang="en-US" sz="3600" b="0" i="0" u="sng" strike="noStrike" kern="1200" cap="none" spc="0" normalizeH="0" baseline="0" noProof="0" dirty="0">
              <a:ln>
                <a:noFill/>
              </a:ln>
              <a:solidFill>
                <a:srgbClr val="FF0000"/>
              </a:solidFill>
              <a:effectLst/>
              <a:uLnTx/>
              <a:uFillTx/>
              <a:sym typeface="Arial" panose="020B0604020202020204" pitchFamily="34" charset="0"/>
            </a:endParaRPr>
          </a:p>
        </p:txBody>
      </p:sp>
      <p:sp>
        <p:nvSpPr>
          <p:cNvPr id="6" name="Title 1"/>
          <p:cNvSpPr>
            <a:spLocks noGrp="1"/>
          </p:cNvSpPr>
          <p:nvPr>
            <p:ph type="title"/>
          </p:nvPr>
        </p:nvSpPr>
        <p:spPr>
          <a:xfrm>
            <a:off x="642257" y="337226"/>
            <a:ext cx="10711543" cy="716203"/>
          </a:xfrm>
        </p:spPr>
        <p:txBody>
          <a:bodyPr/>
          <a:lstStyle/>
          <a:p>
            <a:pPr algn="ctr"/>
            <a:r>
              <a:rPr lang="en-US" b="1" dirty="0"/>
              <a:t>Rule 6 Questions</a:t>
            </a:r>
            <a:endParaRPr lang="en-US" dirty="0"/>
          </a:p>
        </p:txBody>
      </p:sp>
    </p:spTree>
    <p:extLst>
      <p:ext uri="{BB962C8B-B14F-4D97-AF65-F5344CB8AC3E}">
        <p14:creationId xmlns:p14="http://schemas.microsoft.com/office/powerpoint/2010/main" val="399602604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5" y="1034280"/>
            <a:ext cx="11005457" cy="2340291"/>
          </a:xfrm>
        </p:spPr>
        <p:txBody>
          <a:bodyPr/>
          <a:lstStyle/>
          <a:p>
            <a:pPr marL="50800" indent="0">
              <a:buClr>
                <a:srgbClr val="000000"/>
              </a:buClr>
              <a:buNone/>
              <a:defRPr/>
            </a:pPr>
            <a:r>
              <a:rPr lang="en-US" sz="3600" dirty="0">
                <a:solidFill>
                  <a:srgbClr val="000000"/>
                </a:solidFill>
                <a:latin typeface="+mn-lt"/>
              </a:rPr>
              <a:t>11. 3RD AND 15 ON TEAM R’S 20 YARDLINE. K1’S FIELD GOAL ATTEMPT IS BLOCKED BY R2 AND RECOVERED ON TEAM R’S 22 YARDLINE BY K3 WHERE HE ADVANCES TO R’S 10 YARDLINE. THE GAME CLOCK CONTINUES TO RUN, K’S BALL 4TH AND 5 AT R’S 10.  T/F?</a:t>
            </a:r>
          </a:p>
        </p:txBody>
      </p:sp>
      <p:sp>
        <p:nvSpPr>
          <p:cNvPr id="5" name="TextBox 4"/>
          <p:cNvSpPr txBox="1"/>
          <p:nvPr/>
        </p:nvSpPr>
        <p:spPr>
          <a:xfrm>
            <a:off x="642254" y="4865917"/>
            <a:ext cx="11005457" cy="646331"/>
          </a:xfrm>
          <a:prstGeom prst="rect">
            <a:avLst/>
          </a:prstGeom>
          <a:noFill/>
        </p:spPr>
        <p:txBody>
          <a:bodyPr wrap="square" rtlCol="0">
            <a:spAutoFit/>
          </a:bodyPr>
          <a:lstStyle/>
          <a:p>
            <a:pPr marL="0" lvl="1">
              <a:buClr>
                <a:srgbClr val="000000"/>
              </a:buClr>
              <a:defRPr/>
            </a:pPr>
            <a:r>
              <a:rPr lang="en-US" sz="3600" u="sng" dirty="0">
                <a:solidFill>
                  <a:srgbClr val="FF0000"/>
                </a:solidFill>
              </a:rPr>
              <a:t>TRUE. </a:t>
            </a:r>
            <a:endParaRPr kumimoji="0" lang="en-US" sz="3600" b="0" i="0" u="sng" strike="noStrike" kern="1200" cap="none" spc="0" normalizeH="0" baseline="0" noProof="0" dirty="0">
              <a:ln>
                <a:noFill/>
              </a:ln>
              <a:solidFill>
                <a:srgbClr val="FF0000"/>
              </a:solidFill>
              <a:effectLst/>
              <a:uLnTx/>
              <a:uFillTx/>
              <a:sym typeface="Arial" panose="020B0604020202020204" pitchFamily="34" charset="0"/>
            </a:endParaRPr>
          </a:p>
        </p:txBody>
      </p:sp>
      <p:sp>
        <p:nvSpPr>
          <p:cNvPr id="7" name="Title 1"/>
          <p:cNvSpPr>
            <a:spLocks noGrp="1"/>
          </p:cNvSpPr>
          <p:nvPr>
            <p:ph type="title"/>
          </p:nvPr>
        </p:nvSpPr>
        <p:spPr>
          <a:xfrm>
            <a:off x="642257" y="337226"/>
            <a:ext cx="10711543" cy="716203"/>
          </a:xfrm>
        </p:spPr>
        <p:txBody>
          <a:bodyPr/>
          <a:lstStyle/>
          <a:p>
            <a:pPr algn="ctr"/>
            <a:r>
              <a:rPr lang="en-US" b="1" dirty="0"/>
              <a:t>Rule 6 Questions</a:t>
            </a:r>
            <a:endParaRPr lang="en-US" dirty="0"/>
          </a:p>
        </p:txBody>
      </p:sp>
    </p:spTree>
    <p:extLst>
      <p:ext uri="{BB962C8B-B14F-4D97-AF65-F5344CB8AC3E}">
        <p14:creationId xmlns:p14="http://schemas.microsoft.com/office/powerpoint/2010/main" val="30178187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6"/>
            <a:ext cx="10896600" cy="815206"/>
          </a:xfrm>
        </p:spPr>
        <p:txBody>
          <a:bodyPr/>
          <a:lstStyle/>
          <a:p>
            <a:pPr marL="50800" lvl="0" indent="0">
              <a:buClr>
                <a:srgbClr val="000000"/>
              </a:buClr>
              <a:buNone/>
              <a:defRPr/>
            </a:pPr>
            <a:r>
              <a:rPr lang="en-US" sz="3600" b="1" dirty="0">
                <a:latin typeface="+mj-lt"/>
              </a:rPr>
              <a:t>NON-PASSING PORTION: BEFORE SNAP</a:t>
            </a:r>
            <a:endParaRPr lang="en-US" sz="3600" dirty="0">
              <a:latin typeface="+mj-lt"/>
            </a:endParaRPr>
          </a:p>
        </p:txBody>
      </p:sp>
      <p:sp>
        <p:nvSpPr>
          <p:cNvPr id="4" name="TextBox 3"/>
          <p:cNvSpPr txBox="1"/>
          <p:nvPr/>
        </p:nvSpPr>
        <p:spPr>
          <a:xfrm>
            <a:off x="642252" y="1843245"/>
            <a:ext cx="10896599" cy="1754326"/>
          </a:xfrm>
          <a:prstGeom prst="rect">
            <a:avLst/>
          </a:prstGeom>
          <a:noFill/>
        </p:spPr>
        <p:txBody>
          <a:bodyPr wrap="square" rtlCol="0">
            <a:spAutoFit/>
          </a:bodyPr>
          <a:lstStyle/>
          <a:p>
            <a:r>
              <a:rPr lang="en-US" sz="3600" b="1" dirty="0"/>
              <a:t>- SNAPPER RESTRICTIONS AND SNAP INFRACTIONS – R/U MAINLY BUT L AND H CAN SPOT AND CALL</a:t>
            </a:r>
            <a:r>
              <a:rPr lang="en-US" sz="3600" b="1" i="1" dirty="0"/>
              <a:t>. </a:t>
            </a:r>
            <a:endParaRPr lang="en-US" sz="3600" dirty="0"/>
          </a:p>
        </p:txBody>
      </p:sp>
      <p:sp>
        <p:nvSpPr>
          <p:cNvPr id="6" name="TextBox 5"/>
          <p:cNvSpPr txBox="1"/>
          <p:nvPr/>
        </p:nvSpPr>
        <p:spPr>
          <a:xfrm>
            <a:off x="642252" y="3707818"/>
            <a:ext cx="10896599" cy="1754326"/>
          </a:xfrm>
          <a:prstGeom prst="rect">
            <a:avLst/>
          </a:prstGeom>
          <a:noFill/>
        </p:spPr>
        <p:txBody>
          <a:bodyPr wrap="square" rtlCol="0">
            <a:spAutoFit/>
          </a:bodyPr>
          <a:lstStyle/>
          <a:p>
            <a:r>
              <a:rPr lang="en-US" sz="3600" b="1" dirty="0"/>
              <a:t>- ART 3 SNAP INFRACTIONS.  MUST LEAVE SNAPPER HAND (HAMPTON PLAY) IS ILLEGAL SNAP.  WE HAVE TO HAVE A LEGAL SNAP.</a:t>
            </a:r>
          </a:p>
        </p:txBody>
      </p:sp>
      <p:sp>
        <p:nvSpPr>
          <p:cNvPr id="7" name="Text Placeholder 2"/>
          <p:cNvSpPr txBox="1">
            <a:spLocks/>
          </p:cNvSpPr>
          <p:nvPr/>
        </p:nvSpPr>
        <p:spPr bwMode="auto">
          <a:xfrm>
            <a:off x="642252" y="5490102"/>
            <a:ext cx="10896600" cy="81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b="1" kern="0" dirty="0">
                <a:latin typeface="+mj-lt"/>
              </a:rPr>
              <a:t>- SNAP INFRACTIONS ARE DEAD BALL FOULS</a:t>
            </a:r>
            <a:endParaRPr lang="en-US" sz="3600" kern="0" dirty="0">
              <a:latin typeface="+mj-lt"/>
            </a:endParaRPr>
          </a:p>
        </p:txBody>
      </p:sp>
      <p:sp>
        <p:nvSpPr>
          <p:cNvPr id="8" name="Title 1"/>
          <p:cNvSpPr txBox="1">
            <a:spLocks/>
          </p:cNvSpPr>
          <p:nvPr/>
        </p:nvSpPr>
        <p:spPr bwMode="auto">
          <a:xfrm>
            <a:off x="642257" y="337226"/>
            <a:ext cx="10711543" cy="71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ctr" anchorCtr="0" compatLnSpc="1">
            <a:prstTxWarp prst="textNoShape">
              <a:avLst/>
            </a:prstTxWarp>
            <a:noAutofit/>
          </a:bodyPr>
          <a:lstStyle>
            <a:defPPr marR="0" lvl="0" algn="l" rtl="0">
              <a:lnSpc>
                <a:spcPct val="100000"/>
              </a:lnSpc>
              <a:spcBef>
                <a:spcPts val="0"/>
              </a:spcBef>
              <a:spcAft>
                <a:spcPts val="0"/>
              </a:spcAft>
            </a:defPPr>
            <a:lvl1pPr marR="0" lvl="0" algn="l" rtl="0" eaLnBrk="0" fontAlgn="base" hangingPunct="0">
              <a:lnSpc>
                <a:spcPct val="90000"/>
              </a:lnSpc>
              <a:spcBef>
                <a:spcPts val="0"/>
              </a:spcBef>
              <a:spcAft>
                <a:spcPts val="0"/>
              </a:spcAft>
              <a:buClr>
                <a:schemeClr val="lt1"/>
              </a:buClr>
              <a:buSzPts val="4400"/>
              <a:buFont typeface="Calibri"/>
              <a:buNone/>
              <a:defRPr sz="4400" b="0" i="0" u="none" strike="noStrike" cap="none">
                <a:solidFill>
                  <a:schemeClr val="tx1"/>
                </a:solidFill>
                <a:latin typeface="Calibri"/>
                <a:ea typeface="Calibri"/>
                <a:cs typeface="Calibri"/>
                <a:sym typeface="Calibri"/>
              </a:defRPr>
            </a:lvl1pPr>
            <a:lvl2pPr lvl="1" algn="l" rtl="0" eaLnBrk="0" fontAlgn="base" hangingPunct="0">
              <a:spcBef>
                <a:spcPts val="0"/>
              </a:spcBef>
              <a:spcAft>
                <a:spcPts val="0"/>
              </a:spcAft>
              <a:buClr>
                <a:srgbClr val="000000"/>
              </a:buClr>
              <a:buSzPts val="1400"/>
              <a:buFont typeface="Arial" panose="020B0604020202020204" pitchFamily="34" charset="0"/>
              <a:buNone/>
              <a:defRPr sz="1800">
                <a:solidFill>
                  <a:srgbClr val="000000"/>
                </a:solidFill>
                <a:latin typeface="Arial"/>
                <a:ea typeface="Arial"/>
                <a:cs typeface="Arial"/>
                <a:sym typeface="Arial" panose="020B0604020202020204" pitchFamily="34" charset="0"/>
              </a:defRPr>
            </a:lvl2pPr>
            <a:lvl3pPr lvl="2" algn="l" rtl="0" eaLnBrk="0" fontAlgn="base" hangingPunct="0">
              <a:spcBef>
                <a:spcPts val="0"/>
              </a:spcBef>
              <a:spcAft>
                <a:spcPts val="0"/>
              </a:spcAft>
              <a:buClr>
                <a:srgbClr val="000000"/>
              </a:buClr>
              <a:buSzPts val="1400"/>
              <a:buFont typeface="Arial" panose="020B0604020202020204" pitchFamily="34" charset="0"/>
              <a:buNone/>
              <a:defRPr sz="1800">
                <a:solidFill>
                  <a:srgbClr val="000000"/>
                </a:solidFill>
                <a:latin typeface="Arial"/>
                <a:ea typeface="Arial"/>
                <a:cs typeface="Arial"/>
                <a:sym typeface="Arial" panose="020B0604020202020204" pitchFamily="34" charset="0"/>
              </a:defRPr>
            </a:lvl3pPr>
            <a:lvl4pPr lvl="3" algn="l" rtl="0" eaLnBrk="0" fontAlgn="base" hangingPunct="0">
              <a:spcBef>
                <a:spcPts val="0"/>
              </a:spcBef>
              <a:spcAft>
                <a:spcPts val="0"/>
              </a:spcAft>
              <a:buClr>
                <a:srgbClr val="000000"/>
              </a:buClr>
              <a:buSzPts val="1400"/>
              <a:buFont typeface="Arial" panose="020B0604020202020204" pitchFamily="34" charset="0"/>
              <a:buNone/>
              <a:defRPr sz="1800">
                <a:solidFill>
                  <a:srgbClr val="000000"/>
                </a:solidFill>
                <a:latin typeface="Arial"/>
                <a:ea typeface="Arial"/>
                <a:cs typeface="Arial"/>
                <a:sym typeface="Arial" panose="020B0604020202020204" pitchFamily="34" charset="0"/>
              </a:defRPr>
            </a:lvl4pPr>
            <a:lvl5pPr lvl="4" algn="l" rtl="0" eaLnBrk="0" fontAlgn="base" hangingPunct="0">
              <a:spcBef>
                <a:spcPts val="0"/>
              </a:spcBef>
              <a:spcAft>
                <a:spcPts val="0"/>
              </a:spcAft>
              <a:buClr>
                <a:srgbClr val="000000"/>
              </a:buClr>
              <a:buSzPts val="1400"/>
              <a:buFont typeface="Arial" panose="020B0604020202020204" pitchFamily="34" charset="0"/>
              <a:buNone/>
              <a:defRPr sz="18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kern="0" dirty="0"/>
              <a:t>Passing Game 2021</a:t>
            </a:r>
            <a:endParaRPr lang="en-US" kern="0" dirty="0"/>
          </a:p>
        </p:txBody>
      </p:sp>
    </p:spTree>
    <p:extLst>
      <p:ext uri="{BB962C8B-B14F-4D97-AF65-F5344CB8AC3E}">
        <p14:creationId xmlns:p14="http://schemas.microsoft.com/office/powerpoint/2010/main" val="41494582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
        <p:nvSpPr>
          <p:cNvPr id="3" name="Text Placeholder 2"/>
          <p:cNvSpPr>
            <a:spLocks noGrp="1"/>
          </p:cNvSpPr>
          <p:nvPr>
            <p:ph type="body" idx="1"/>
          </p:nvPr>
        </p:nvSpPr>
        <p:spPr>
          <a:xfrm>
            <a:off x="642257" y="1138286"/>
            <a:ext cx="10896600" cy="815206"/>
          </a:xfrm>
        </p:spPr>
        <p:txBody>
          <a:bodyPr/>
          <a:lstStyle/>
          <a:p>
            <a:pPr marL="50800" lvl="0" indent="0">
              <a:buClr>
                <a:srgbClr val="000000"/>
              </a:buClr>
              <a:buNone/>
              <a:defRPr/>
            </a:pPr>
            <a:r>
              <a:rPr lang="en-US" sz="3600" b="1" dirty="0">
                <a:latin typeface="+mj-lt"/>
              </a:rPr>
              <a:t>- ENCROACHMENT ARTICLES 5 &amp; 6 IS A DEAD BALL FOUL – TWO TYPES </a:t>
            </a:r>
            <a:endParaRPr lang="en-US" sz="3600" dirty="0">
              <a:latin typeface="+mj-lt"/>
            </a:endParaRPr>
          </a:p>
        </p:txBody>
      </p:sp>
      <p:sp>
        <p:nvSpPr>
          <p:cNvPr id="4" name="TextBox 3"/>
          <p:cNvSpPr txBox="1"/>
          <p:nvPr/>
        </p:nvSpPr>
        <p:spPr>
          <a:xfrm>
            <a:off x="642254" y="2473038"/>
            <a:ext cx="10896599" cy="1200329"/>
          </a:xfrm>
          <a:prstGeom prst="rect">
            <a:avLst/>
          </a:prstGeom>
          <a:noFill/>
        </p:spPr>
        <p:txBody>
          <a:bodyPr wrap="square" rtlCol="0">
            <a:spAutoFit/>
          </a:bodyPr>
          <a:lstStyle/>
          <a:p>
            <a:r>
              <a:rPr lang="en-US" sz="3600" b="1" dirty="0"/>
              <a:t>1. IN NZ AND TOUCHING BALL OR AN OPPONENT OR GIVING DEFENSIVE SIGNALS	</a:t>
            </a:r>
            <a:endParaRPr lang="en-US" sz="3600" dirty="0"/>
          </a:p>
        </p:txBody>
      </p:sp>
      <p:sp>
        <p:nvSpPr>
          <p:cNvPr id="6" name="TextBox 5"/>
          <p:cNvSpPr txBox="1"/>
          <p:nvPr/>
        </p:nvSpPr>
        <p:spPr>
          <a:xfrm>
            <a:off x="642255" y="3901967"/>
            <a:ext cx="10896599" cy="2308324"/>
          </a:xfrm>
          <a:prstGeom prst="rect">
            <a:avLst/>
          </a:prstGeom>
          <a:noFill/>
        </p:spPr>
        <p:txBody>
          <a:bodyPr wrap="square" rtlCol="0">
            <a:spAutoFit/>
          </a:bodyPr>
          <a:lstStyle/>
          <a:p>
            <a:r>
              <a:rPr lang="en-US" sz="3600" b="1" dirty="0"/>
              <a:t>2. AFTER RFP AND SNAPPER PLACED HAND ON BALL:</a:t>
            </a:r>
          </a:p>
          <a:p>
            <a:r>
              <a:rPr lang="en-US" sz="3600" b="1" dirty="0"/>
              <a:t>BREAK PLANE OF NZ OR D HITS BALL OR SNAPPER BEFORE SNAPPER RELEASES BALL</a:t>
            </a:r>
          </a:p>
        </p:txBody>
      </p:sp>
    </p:spTree>
    <p:extLst>
      <p:ext uri="{BB962C8B-B14F-4D97-AF65-F5344CB8AC3E}">
        <p14:creationId xmlns:p14="http://schemas.microsoft.com/office/powerpoint/2010/main" val="408536844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35929"/>
            <a:ext cx="10896600" cy="815206"/>
          </a:xfrm>
        </p:spPr>
        <p:txBody>
          <a:bodyPr/>
          <a:lstStyle/>
          <a:p>
            <a:pPr marL="50800" lvl="0" indent="0">
              <a:buClr>
                <a:srgbClr val="000000"/>
              </a:buClr>
              <a:buNone/>
              <a:defRPr/>
            </a:pPr>
            <a:r>
              <a:rPr lang="en-US" sz="3600" b="1" dirty="0">
                <a:latin typeface="+mj-lt"/>
              </a:rPr>
              <a:t>- FALSE START DEAD BALL FOUL SEE ART 7.1.7</a:t>
            </a:r>
            <a:endParaRPr lang="en-US" sz="3600" dirty="0">
              <a:latin typeface="+mj-lt"/>
            </a:endParaRPr>
          </a:p>
        </p:txBody>
      </p:sp>
      <p:sp>
        <p:nvSpPr>
          <p:cNvPr id="4" name="TextBox 3"/>
          <p:cNvSpPr txBox="1"/>
          <p:nvPr/>
        </p:nvSpPr>
        <p:spPr>
          <a:xfrm>
            <a:off x="549728" y="2560735"/>
            <a:ext cx="10896599" cy="2308324"/>
          </a:xfrm>
          <a:prstGeom prst="rect">
            <a:avLst/>
          </a:prstGeom>
          <a:noFill/>
        </p:spPr>
        <p:txBody>
          <a:bodyPr wrap="square" rtlCol="0">
            <a:spAutoFit/>
          </a:bodyPr>
          <a:lstStyle/>
          <a:p>
            <a:r>
              <a:rPr lang="en-US" sz="3600" b="1" dirty="0"/>
              <a:t>- LAST YEAR-DISCONCERTING ACTS/WORDS 5 YARD PENALTY GET IT STOPPED EARLY.  CONSIDER A WARNING FIRST TIME UNLESS YOU ARE SURE.	</a:t>
            </a:r>
            <a:endParaRPr lang="en-US" sz="3600" dirty="0"/>
          </a:p>
        </p:txBody>
      </p:sp>
      <p:sp>
        <p:nvSpPr>
          <p:cNvPr id="7"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208695518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5" y="1014167"/>
            <a:ext cx="10896600" cy="2435615"/>
          </a:xfrm>
        </p:spPr>
        <p:txBody>
          <a:bodyPr/>
          <a:lstStyle/>
          <a:p>
            <a:pPr marL="50800" lvl="0" indent="0">
              <a:buClr>
                <a:srgbClr val="000000"/>
              </a:buClr>
              <a:buNone/>
              <a:defRPr/>
            </a:pPr>
            <a:r>
              <a:rPr lang="en-US" sz="3600" b="1" dirty="0">
                <a:latin typeface="+mj-lt"/>
              </a:rPr>
              <a:t>- FORMATION: AFTER PLAY, ALL A PLAYERS MUST MOMENTARILY BE INSIDE 9 YARD MARKS. FOUL ONLY IF ADVANTAGE.  HIDEOUT PLAY --  WHERE ARE THE 9 YARD MARKS?</a:t>
            </a:r>
          </a:p>
        </p:txBody>
      </p:sp>
      <p:sp>
        <p:nvSpPr>
          <p:cNvPr id="6" name="TextBox 5"/>
          <p:cNvSpPr txBox="1"/>
          <p:nvPr/>
        </p:nvSpPr>
        <p:spPr>
          <a:xfrm>
            <a:off x="642255" y="3320079"/>
            <a:ext cx="10896599" cy="3416320"/>
          </a:xfrm>
          <a:prstGeom prst="rect">
            <a:avLst/>
          </a:prstGeom>
          <a:noFill/>
        </p:spPr>
        <p:txBody>
          <a:bodyPr wrap="square" rtlCol="0">
            <a:spAutoFit/>
          </a:bodyPr>
          <a:lstStyle/>
          <a:p>
            <a:r>
              <a:rPr lang="en-US" sz="3600" b="1" dirty="0"/>
              <a:t>- PAGE 59, RULE 7.2</a:t>
            </a:r>
          </a:p>
          <a:p>
            <a:r>
              <a:rPr lang="en-US" sz="3600" b="1" dirty="0"/>
              <a:t>WE NEED TO CLEAN UP THE V SHAPED LINES AND THE PLAYERS WHO ARE IN NO MAN’S LAND, I.E., NEITHER LINEMAN OR BACK.</a:t>
            </a:r>
          </a:p>
          <a:p>
            <a:r>
              <a:rPr lang="en-US" sz="3600" b="1" dirty="0"/>
              <a:t>MAKE THEM HAVE A LEGAL FORMATION AND GET A LEGAL SNAP!</a:t>
            </a:r>
          </a:p>
        </p:txBody>
      </p:sp>
      <p:sp>
        <p:nvSpPr>
          <p:cNvPr id="7"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15076963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5" y="1097295"/>
            <a:ext cx="10896600" cy="1916068"/>
          </a:xfrm>
        </p:spPr>
        <p:txBody>
          <a:bodyPr/>
          <a:lstStyle/>
          <a:p>
            <a:pPr marL="50800" lvl="0" indent="0">
              <a:buClr>
                <a:srgbClr val="000000"/>
              </a:buClr>
              <a:buNone/>
              <a:defRPr/>
            </a:pPr>
            <a:r>
              <a:rPr lang="en-US" sz="3600" b="1" dirty="0">
                <a:latin typeface="+mj-lt"/>
              </a:rPr>
              <a:t>- OLD RULE REQUIRED SEVEN ON LINE –NOW NO MORE THAN 4 IN BACKFIELD -- STILL REQUIRE 5 LINEMEN NUMBERED 50-79</a:t>
            </a:r>
          </a:p>
        </p:txBody>
      </p:sp>
      <p:sp>
        <p:nvSpPr>
          <p:cNvPr id="6" name="TextBox 5"/>
          <p:cNvSpPr txBox="1"/>
          <p:nvPr/>
        </p:nvSpPr>
        <p:spPr>
          <a:xfrm>
            <a:off x="549728" y="2862879"/>
            <a:ext cx="10896599" cy="1754326"/>
          </a:xfrm>
          <a:prstGeom prst="rect">
            <a:avLst/>
          </a:prstGeom>
          <a:noFill/>
        </p:spPr>
        <p:txBody>
          <a:bodyPr wrap="square" rtlCol="0">
            <a:spAutoFit/>
          </a:bodyPr>
          <a:lstStyle/>
          <a:p>
            <a:r>
              <a:rPr lang="en-US" sz="3600" b="1" dirty="0"/>
              <a:t>- NUMBERING EXCEPTION ON SCRIMMAGE KICK FORMATION: DIFFERENCE REQUIREMENT DEPENDING ON THE DOWN</a:t>
            </a:r>
          </a:p>
        </p:txBody>
      </p:sp>
      <p:sp>
        <p:nvSpPr>
          <p:cNvPr id="7"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417577155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5" y="1097295"/>
            <a:ext cx="10896600" cy="1916068"/>
          </a:xfrm>
        </p:spPr>
        <p:txBody>
          <a:bodyPr/>
          <a:lstStyle/>
          <a:p>
            <a:pPr marL="50800" lvl="0" indent="0">
              <a:buClr>
                <a:srgbClr val="000000"/>
              </a:buClr>
              <a:buNone/>
              <a:defRPr/>
            </a:pPr>
            <a:r>
              <a:rPr lang="en-US" sz="3600" b="1" dirty="0">
                <a:latin typeface="+mj-lt"/>
              </a:rPr>
              <a:t>- FOR 1ST,2ND , 3RD  ONLY SNAPPER MAY HAVE A NUMBER OTHER THAN 50-79, BUT STILL REQUIRE 4 OTHERS WITH NUMBERS 50-79.  SNAPPER MUST BE BETWEEN ENDS.</a:t>
            </a:r>
          </a:p>
        </p:txBody>
      </p:sp>
      <p:sp>
        <p:nvSpPr>
          <p:cNvPr id="6" name="TextBox 5"/>
          <p:cNvSpPr txBox="1"/>
          <p:nvPr/>
        </p:nvSpPr>
        <p:spPr>
          <a:xfrm>
            <a:off x="549728" y="3351252"/>
            <a:ext cx="10896599" cy="2862322"/>
          </a:xfrm>
          <a:prstGeom prst="rect">
            <a:avLst/>
          </a:prstGeom>
          <a:noFill/>
        </p:spPr>
        <p:txBody>
          <a:bodyPr wrap="square" rtlCol="0">
            <a:spAutoFit/>
          </a:bodyPr>
          <a:lstStyle/>
          <a:p>
            <a:r>
              <a:rPr lang="en-US" sz="3600" b="1" dirty="0"/>
              <a:t>- FOURTH DOWN OR KICK TRY- NO NUMBERING REQUIREMENT, BUT OFFICIALS MUST KNOW ELIGIBLE RECEIVERS!! </a:t>
            </a:r>
          </a:p>
          <a:p>
            <a:r>
              <a:rPr lang="en-US" sz="3600" b="1" dirty="0"/>
              <a:t>WHY IS THIS DIFFERENCE DEPENDING ON DOWN?  A-11 FORMATION YEARS AGO</a:t>
            </a:r>
          </a:p>
        </p:txBody>
      </p:sp>
      <p:sp>
        <p:nvSpPr>
          <p:cNvPr id="7"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429122499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5"/>
            <a:ext cx="10896600" cy="1791953"/>
          </a:xfrm>
        </p:spPr>
        <p:txBody>
          <a:bodyPr/>
          <a:lstStyle/>
          <a:p>
            <a:pPr marL="50800" lvl="0" indent="0">
              <a:buClr>
                <a:srgbClr val="000000"/>
              </a:buClr>
              <a:buNone/>
              <a:defRPr/>
            </a:pPr>
            <a:r>
              <a:rPr lang="en-US" sz="3600" b="1" dirty="0">
                <a:latin typeface="+mj-lt"/>
              </a:rPr>
              <a:t>- PLANNED LOOSE BALL IN VICINITY OF SNAPPER.  P 60 ILLEGAL APPLIES TO A LINEMEN.  CASE BOOK, P60 7.2.8</a:t>
            </a:r>
            <a:endParaRPr lang="en-US" sz="3600" dirty="0">
              <a:latin typeface="+mj-lt"/>
            </a:endParaRPr>
          </a:p>
        </p:txBody>
      </p:sp>
      <p:sp>
        <p:nvSpPr>
          <p:cNvPr id="4" name="TextBox 3"/>
          <p:cNvSpPr txBox="1"/>
          <p:nvPr/>
        </p:nvSpPr>
        <p:spPr>
          <a:xfrm>
            <a:off x="642258" y="2930238"/>
            <a:ext cx="10896599" cy="646331"/>
          </a:xfrm>
          <a:prstGeom prst="rect">
            <a:avLst/>
          </a:prstGeom>
          <a:noFill/>
        </p:spPr>
        <p:txBody>
          <a:bodyPr wrap="square" rtlCol="0">
            <a:spAutoFit/>
          </a:bodyPr>
          <a:lstStyle/>
          <a:p>
            <a:r>
              <a:rPr lang="en-US" sz="3600" b="1" dirty="0"/>
              <a:t>- LIVE BALL OR DEAD BALL FOUL?</a:t>
            </a:r>
            <a:endParaRPr lang="en-US" sz="3600" dirty="0"/>
          </a:p>
        </p:txBody>
      </p:sp>
      <p:sp>
        <p:nvSpPr>
          <p:cNvPr id="6" name="TextBox 5"/>
          <p:cNvSpPr txBox="1"/>
          <p:nvPr/>
        </p:nvSpPr>
        <p:spPr>
          <a:xfrm>
            <a:off x="538346" y="4722191"/>
            <a:ext cx="10896599" cy="1754326"/>
          </a:xfrm>
          <a:prstGeom prst="rect">
            <a:avLst/>
          </a:prstGeom>
          <a:noFill/>
        </p:spPr>
        <p:txBody>
          <a:bodyPr wrap="square" rtlCol="0">
            <a:spAutoFit/>
          </a:bodyPr>
          <a:lstStyle/>
          <a:p>
            <a:r>
              <a:rPr lang="en-US" sz="3600" b="1" dirty="0"/>
              <a:t>- ILLEGAL SHIFT LIVE BALL FOUL (NOT SAME IN NCAA) -- NEED WING AND R FLAG ON ILS -- ONLY ONE “A” IN MOTION AT SNAP</a:t>
            </a:r>
          </a:p>
        </p:txBody>
      </p:sp>
      <p:sp>
        <p:nvSpPr>
          <p:cNvPr id="7" name="TextBox 6"/>
          <p:cNvSpPr txBox="1"/>
          <p:nvPr/>
        </p:nvSpPr>
        <p:spPr>
          <a:xfrm>
            <a:off x="642258" y="3576569"/>
            <a:ext cx="10896599" cy="1200329"/>
          </a:xfrm>
          <a:prstGeom prst="rect">
            <a:avLst/>
          </a:prstGeom>
          <a:noFill/>
        </p:spPr>
        <p:txBody>
          <a:bodyPr wrap="square" rtlCol="0">
            <a:spAutoFit/>
          </a:bodyPr>
          <a:lstStyle/>
          <a:p>
            <a:r>
              <a:rPr lang="en-US" sz="3600" b="1" dirty="0"/>
              <a:t>THIS IS A SNAP INFRACTION AND A DEAD BALL FOUL</a:t>
            </a:r>
            <a:endParaRPr lang="en-US" sz="3600" dirty="0"/>
          </a:p>
        </p:txBody>
      </p:sp>
      <p:sp>
        <p:nvSpPr>
          <p:cNvPr id="8"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414475561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169;p26">
            <a:extLst>
              <a:ext uri="{FF2B5EF4-FFF2-40B4-BE49-F238E27FC236}">
                <a16:creationId xmlns:a16="http://schemas.microsoft.com/office/drawing/2014/main" id="{18E2FBF2-E0A1-C845-8F7E-9DA3E18DDD2B}"/>
              </a:ext>
            </a:extLst>
          </p:cNvPr>
          <p:cNvSpPr txBox="1">
            <a:spLocks noGrp="1" noChangeArrowheads="1"/>
          </p:cNvSpPr>
          <p:nvPr>
            <p:ph type="title"/>
          </p:nvPr>
        </p:nvSpPr>
        <p:spPr>
          <a:xfrm>
            <a:off x="838200" y="50800"/>
            <a:ext cx="10515600" cy="769938"/>
          </a:xfrm>
        </p:spPr>
        <p:txBody>
          <a:bodyPr lIns="0" tIns="322800" rIns="0" bIns="0"/>
          <a:lstStyle/>
          <a:p>
            <a:pPr marL="1582738" algn="ctr" eaLnBrk="1" hangingPunct="1">
              <a:lnSpc>
                <a:spcPct val="100000"/>
              </a:lnSpc>
              <a:spcBef>
                <a:spcPct val="0"/>
              </a:spcBef>
              <a:spcAft>
                <a:spcPct val="0"/>
              </a:spcAft>
              <a:buClr>
                <a:srgbClr val="FFC000"/>
              </a:buClr>
              <a:buSzPts val="4000"/>
              <a:buFont typeface="Arial" panose="020B0604020202020204" pitchFamily="34" charset="0"/>
              <a:buNone/>
            </a:pPr>
            <a:r>
              <a:rPr lang="en-US" altLang="en-US" sz="4000" b="1">
                <a:solidFill>
                  <a:schemeClr val="tx1"/>
                </a:solidFill>
                <a:latin typeface="Arial" panose="020B0604020202020204" pitchFamily="34" charset="0"/>
                <a:cs typeface="Arial" panose="020B0604020202020204" pitchFamily="34" charset="0"/>
                <a:sym typeface="Arial" panose="020B0604020202020204" pitchFamily="34" charset="0"/>
              </a:rPr>
              <a:t>ROLL CALL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39032"/>
            <a:ext cx="10058400" cy="5662806"/>
          </a:xfrm>
          <a:prstGeom prst="rect">
            <a:avLst/>
          </a:prstGeom>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5"/>
            <a:ext cx="10896600" cy="1449051"/>
          </a:xfrm>
        </p:spPr>
        <p:txBody>
          <a:bodyPr/>
          <a:lstStyle/>
          <a:p>
            <a:pPr marL="50800" lvl="0" indent="0">
              <a:buClr>
                <a:srgbClr val="000000"/>
              </a:buClr>
              <a:buNone/>
              <a:defRPr/>
            </a:pPr>
            <a:r>
              <a:rPr lang="en-US" sz="3600" b="1" dirty="0">
                <a:latin typeface="+mj-lt"/>
              </a:rPr>
              <a:t>- PASSING -- FORWARD OR BACKWARD</a:t>
            </a:r>
          </a:p>
          <a:p>
            <a:pPr marL="50800" lvl="0" indent="0">
              <a:buClr>
                <a:srgbClr val="000000"/>
              </a:buClr>
              <a:buNone/>
              <a:defRPr/>
            </a:pPr>
            <a:r>
              <a:rPr lang="en-US" sz="3600" b="1" dirty="0">
                <a:latin typeface="+mj-lt"/>
              </a:rPr>
              <a:t>FORWARD – TOWARD OPPONENT GOAL LINE</a:t>
            </a:r>
          </a:p>
        </p:txBody>
      </p:sp>
      <p:sp>
        <p:nvSpPr>
          <p:cNvPr id="6" name="TextBox 5"/>
          <p:cNvSpPr txBox="1"/>
          <p:nvPr/>
        </p:nvSpPr>
        <p:spPr>
          <a:xfrm>
            <a:off x="642256" y="4471074"/>
            <a:ext cx="10896599" cy="1754326"/>
          </a:xfrm>
          <a:prstGeom prst="rect">
            <a:avLst/>
          </a:prstGeom>
          <a:noFill/>
        </p:spPr>
        <p:txBody>
          <a:bodyPr wrap="square" rtlCol="0">
            <a:spAutoFit/>
          </a:bodyPr>
          <a:lstStyle/>
          <a:p>
            <a:r>
              <a:rPr lang="en-US" sz="3600" b="1" dirty="0"/>
              <a:t>- DEFAULT--	NO CHEAP TURNOVERS, THEREFORE CLEARLY BACKWARD FOR A TURNOVER.</a:t>
            </a:r>
          </a:p>
        </p:txBody>
      </p:sp>
      <p:sp>
        <p:nvSpPr>
          <p:cNvPr id="7" name="TextBox 6"/>
          <p:cNvSpPr txBox="1"/>
          <p:nvPr/>
        </p:nvSpPr>
        <p:spPr>
          <a:xfrm>
            <a:off x="642256" y="2587336"/>
            <a:ext cx="10896599" cy="1754326"/>
          </a:xfrm>
          <a:prstGeom prst="rect">
            <a:avLst/>
          </a:prstGeom>
          <a:noFill/>
        </p:spPr>
        <p:txBody>
          <a:bodyPr wrap="square" rtlCol="0">
            <a:spAutoFit/>
          </a:bodyPr>
          <a:lstStyle/>
          <a:p>
            <a:r>
              <a:rPr lang="en-US" sz="3600" b="1" dirty="0"/>
              <a:t>- BACKWARD – PARALLEL OR BACKWARD BUT PHILOSOPHY WILL DICTATE HOW THE “CLOSE ONES ARE CALLED”.</a:t>
            </a:r>
          </a:p>
        </p:txBody>
      </p:sp>
      <p:sp>
        <p:nvSpPr>
          <p:cNvPr id="8"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429108729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5"/>
            <a:ext cx="10896600" cy="3228882"/>
          </a:xfrm>
        </p:spPr>
        <p:txBody>
          <a:bodyPr/>
          <a:lstStyle/>
          <a:p>
            <a:pPr marL="50800" lvl="0" indent="0">
              <a:buClr>
                <a:srgbClr val="000000"/>
              </a:buClr>
              <a:buNone/>
              <a:defRPr/>
            </a:pPr>
            <a:r>
              <a:rPr lang="en-US" sz="3600" b="1" dirty="0">
                <a:latin typeface="+mj-lt"/>
              </a:rPr>
              <a:t>- LEGAL FORWARD PASS – DURING SCRIMMAGE DOWN BEFORE POSSESSION CHANGES A THROWS BALL WITH BOTH FEET IN OR BEHIND NEUTRAL ZONE WHEN BALL RELEASED.  POSITION OF THE BALL DOES NOT MATTER.</a:t>
            </a:r>
          </a:p>
        </p:txBody>
      </p:sp>
      <p:sp>
        <p:nvSpPr>
          <p:cNvPr id="6" name="TextBox 5"/>
          <p:cNvSpPr txBox="1"/>
          <p:nvPr/>
        </p:nvSpPr>
        <p:spPr>
          <a:xfrm>
            <a:off x="642257" y="4367167"/>
            <a:ext cx="10896599" cy="2308324"/>
          </a:xfrm>
          <a:prstGeom prst="rect">
            <a:avLst/>
          </a:prstGeom>
          <a:noFill/>
        </p:spPr>
        <p:txBody>
          <a:bodyPr wrap="square" rtlCol="0">
            <a:spAutoFit/>
          </a:bodyPr>
          <a:lstStyle/>
          <a:p>
            <a:r>
              <a:rPr lang="en-US" sz="3600" b="1" dirty="0"/>
              <a:t>- ONE FORWARD PASS PER DOWN, THEREFORE ON A “DOUBLE PASS PLAY”, THE FIRST MUST BE BACKWARD (CALL THIS ONE CLOSE, MAKE IT BE BACKWARD TO BE LEGAL)</a:t>
            </a:r>
          </a:p>
        </p:txBody>
      </p:sp>
      <p:sp>
        <p:nvSpPr>
          <p:cNvPr id="8"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286316758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5"/>
            <a:ext cx="10896600" cy="804815"/>
          </a:xfrm>
        </p:spPr>
        <p:txBody>
          <a:bodyPr/>
          <a:lstStyle/>
          <a:p>
            <a:pPr marL="50800" lvl="0" indent="0">
              <a:buClr>
                <a:srgbClr val="000000"/>
              </a:buClr>
              <a:buNone/>
              <a:defRPr/>
            </a:pPr>
            <a:r>
              <a:rPr lang="en-US" sz="3600" b="1" dirty="0">
                <a:latin typeface="+mj-lt"/>
              </a:rPr>
              <a:t>- ILLEGAL FORWARD PASS</a:t>
            </a:r>
          </a:p>
        </p:txBody>
      </p:sp>
      <p:sp>
        <p:nvSpPr>
          <p:cNvPr id="6" name="TextBox 5"/>
          <p:cNvSpPr txBox="1"/>
          <p:nvPr/>
        </p:nvSpPr>
        <p:spPr>
          <a:xfrm>
            <a:off x="642254" y="2716260"/>
            <a:ext cx="10896599" cy="1200329"/>
          </a:xfrm>
          <a:prstGeom prst="rect">
            <a:avLst/>
          </a:prstGeom>
          <a:noFill/>
        </p:spPr>
        <p:txBody>
          <a:bodyPr wrap="square" rtlCol="0">
            <a:spAutoFit/>
          </a:bodyPr>
          <a:lstStyle/>
          <a:p>
            <a:r>
              <a:rPr lang="en-US" sz="3600" b="1" dirty="0"/>
              <a:t>- BEYOND NZ WING OFFICIAL CALL -CRITERIA?</a:t>
            </a:r>
          </a:p>
          <a:p>
            <a:r>
              <a:rPr lang="en-US" sz="3600" b="1" dirty="0"/>
              <a:t>BOTH FEET IN OR BEHIND NZ.</a:t>
            </a:r>
          </a:p>
        </p:txBody>
      </p:sp>
      <p:sp>
        <p:nvSpPr>
          <p:cNvPr id="7" name="TextBox 6"/>
          <p:cNvSpPr txBox="1"/>
          <p:nvPr/>
        </p:nvSpPr>
        <p:spPr>
          <a:xfrm>
            <a:off x="642255" y="1944477"/>
            <a:ext cx="10896599" cy="646331"/>
          </a:xfrm>
          <a:prstGeom prst="rect">
            <a:avLst/>
          </a:prstGeom>
          <a:noFill/>
        </p:spPr>
        <p:txBody>
          <a:bodyPr wrap="square" rtlCol="0">
            <a:spAutoFit/>
          </a:bodyPr>
          <a:lstStyle/>
          <a:p>
            <a:r>
              <a:rPr lang="en-US" sz="3600" b="1" dirty="0"/>
              <a:t>- AFTER TEAM POSSESSION CHANGES (RARE)</a:t>
            </a:r>
          </a:p>
        </p:txBody>
      </p:sp>
      <p:sp>
        <p:nvSpPr>
          <p:cNvPr id="8" name="TextBox 7"/>
          <p:cNvSpPr txBox="1"/>
          <p:nvPr/>
        </p:nvSpPr>
        <p:spPr>
          <a:xfrm>
            <a:off x="642254" y="3980246"/>
            <a:ext cx="10896599" cy="1200329"/>
          </a:xfrm>
          <a:prstGeom prst="rect">
            <a:avLst/>
          </a:prstGeom>
          <a:noFill/>
        </p:spPr>
        <p:txBody>
          <a:bodyPr wrap="square" rtlCol="0">
            <a:spAutoFit/>
          </a:bodyPr>
          <a:lstStyle/>
          <a:p>
            <a:r>
              <a:rPr lang="en-US" sz="3600" b="1" dirty="0"/>
              <a:t>- SECOND AND SUBSEQUENT FORWARD PASSES DURING DOWN WING AND R CALL</a:t>
            </a:r>
          </a:p>
        </p:txBody>
      </p:sp>
      <p:sp>
        <p:nvSpPr>
          <p:cNvPr id="9"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1148644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3" y="1117503"/>
            <a:ext cx="10896600" cy="1739997"/>
          </a:xfrm>
        </p:spPr>
        <p:txBody>
          <a:bodyPr/>
          <a:lstStyle/>
          <a:p>
            <a:pPr marL="50800" lvl="0" indent="0">
              <a:buClr>
                <a:srgbClr val="000000"/>
              </a:buClr>
              <a:buNone/>
              <a:defRPr/>
            </a:pPr>
            <a:r>
              <a:rPr lang="en-US" sz="3600" b="1" dirty="0">
                <a:latin typeface="+mj-lt"/>
              </a:rPr>
              <a:t>- PASS INTENTIONALLY THROWN INTO AREA NOT OCCUPIED BY ELIGIBLE OFFENSIVE RECEIVER	R CALL, WINGS COME AND TALK </a:t>
            </a:r>
          </a:p>
        </p:txBody>
      </p:sp>
      <p:sp>
        <p:nvSpPr>
          <p:cNvPr id="7" name="TextBox 6"/>
          <p:cNvSpPr txBox="1"/>
          <p:nvPr/>
        </p:nvSpPr>
        <p:spPr>
          <a:xfrm>
            <a:off x="642253" y="2878282"/>
            <a:ext cx="10896599" cy="1754326"/>
          </a:xfrm>
          <a:prstGeom prst="rect">
            <a:avLst/>
          </a:prstGeom>
          <a:noFill/>
        </p:spPr>
        <p:txBody>
          <a:bodyPr wrap="square" rtlCol="0">
            <a:spAutoFit/>
          </a:bodyPr>
          <a:lstStyle/>
          <a:p>
            <a:r>
              <a:rPr lang="en-US" sz="3600" b="1" dirty="0"/>
              <a:t>- PASS INTENTIONALLY THROWN INCOMPLETE TO SAVE LOSS OF YARDAGE OR CONSERVE TIME		R CALL</a:t>
            </a:r>
          </a:p>
        </p:txBody>
      </p:sp>
      <p:sp>
        <p:nvSpPr>
          <p:cNvPr id="9"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14548795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5"/>
            <a:ext cx="10896600" cy="2841961"/>
          </a:xfrm>
        </p:spPr>
        <p:txBody>
          <a:bodyPr/>
          <a:lstStyle/>
          <a:p>
            <a:pPr marL="50800" lvl="0" indent="0">
              <a:buClr>
                <a:srgbClr val="000000"/>
              </a:buClr>
              <a:buNone/>
              <a:defRPr/>
            </a:pPr>
            <a:r>
              <a:rPr lang="en-US" sz="3600" b="1" dirty="0">
                <a:latin typeface="+mj-lt"/>
              </a:rPr>
              <a:t>- EXCEPTION INTENTIONALLY THROWING BALL FORWARD TO GROUND IMMEDIATELY AFTER A DIRECT HAND-TO-HAND SNAP OR SHOTGUN (DIRECTLY BEHIND SNAPPER 2020) TO CONSERVE TIME.</a:t>
            </a:r>
          </a:p>
        </p:txBody>
      </p:sp>
      <p:sp>
        <p:nvSpPr>
          <p:cNvPr id="8" name="TextBox 7"/>
          <p:cNvSpPr txBox="1"/>
          <p:nvPr/>
        </p:nvSpPr>
        <p:spPr>
          <a:xfrm>
            <a:off x="642254" y="3980246"/>
            <a:ext cx="10896599" cy="1200329"/>
          </a:xfrm>
          <a:prstGeom prst="rect">
            <a:avLst/>
          </a:prstGeom>
          <a:noFill/>
        </p:spPr>
        <p:txBody>
          <a:bodyPr wrap="square" rtlCol="0">
            <a:spAutoFit/>
          </a:bodyPr>
          <a:lstStyle/>
          <a:p>
            <a:r>
              <a:rPr lang="en-US" sz="3600" b="1" dirty="0"/>
              <a:t>- PENALTY FOR ILLEGAL FP:  SPOT OF PASS, 5 YARDS AND LOD.</a:t>
            </a:r>
          </a:p>
        </p:txBody>
      </p:sp>
      <p:sp>
        <p:nvSpPr>
          <p:cNvPr id="9" name="TextBox 8"/>
          <p:cNvSpPr txBox="1"/>
          <p:nvPr/>
        </p:nvSpPr>
        <p:spPr>
          <a:xfrm>
            <a:off x="642254" y="5433341"/>
            <a:ext cx="10896599" cy="1200329"/>
          </a:xfrm>
          <a:prstGeom prst="rect">
            <a:avLst/>
          </a:prstGeom>
          <a:noFill/>
        </p:spPr>
        <p:txBody>
          <a:bodyPr wrap="square" rtlCol="0">
            <a:spAutoFit/>
          </a:bodyPr>
          <a:lstStyle/>
          <a:p>
            <a:r>
              <a:rPr lang="en-US" sz="3600" b="1" dirty="0"/>
              <a:t>- INCOMPLETE FORWARD PASS – LEGAL OR ILLEGAL DEAD WHEN TOUCHES GROUND.</a:t>
            </a:r>
          </a:p>
        </p:txBody>
      </p:sp>
      <p:sp>
        <p:nvSpPr>
          <p:cNvPr id="10"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343533962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6"/>
            <a:ext cx="10896600" cy="1386706"/>
          </a:xfrm>
        </p:spPr>
        <p:txBody>
          <a:bodyPr/>
          <a:lstStyle/>
          <a:p>
            <a:pPr marL="50800" lvl="0" indent="0">
              <a:buClr>
                <a:srgbClr val="000000"/>
              </a:buClr>
              <a:buNone/>
              <a:defRPr/>
            </a:pPr>
            <a:r>
              <a:rPr lang="en-US" sz="3600" b="1" dirty="0">
                <a:latin typeface="+mj-lt"/>
              </a:rPr>
              <a:t>- ELIGIBILITY -- ONLY AN ISSUE FOR A LEGAL FORWARD PASS.</a:t>
            </a:r>
          </a:p>
        </p:txBody>
      </p:sp>
      <p:sp>
        <p:nvSpPr>
          <p:cNvPr id="8" name="TextBox 7"/>
          <p:cNvSpPr txBox="1"/>
          <p:nvPr/>
        </p:nvSpPr>
        <p:spPr>
          <a:xfrm>
            <a:off x="642254" y="2432000"/>
            <a:ext cx="10896599" cy="1200329"/>
          </a:xfrm>
          <a:prstGeom prst="rect">
            <a:avLst/>
          </a:prstGeom>
          <a:noFill/>
        </p:spPr>
        <p:txBody>
          <a:bodyPr wrap="square" rtlCol="0">
            <a:spAutoFit/>
          </a:bodyPr>
          <a:lstStyle/>
          <a:p>
            <a:r>
              <a:rPr lang="en-US" sz="3600" b="1" dirty="0"/>
              <a:t>- WHO?	“A”  - MAX OF 6  “B” - ALL</a:t>
            </a:r>
          </a:p>
          <a:p>
            <a:r>
              <a:rPr lang="en-US" sz="3600" b="1" dirty="0"/>
              <a:t>AFTER B TOUCHES – ALL A PLAYERS ELIGIBLE</a:t>
            </a:r>
          </a:p>
        </p:txBody>
      </p:sp>
      <p:sp>
        <p:nvSpPr>
          <p:cNvPr id="9" name="TextBox 8"/>
          <p:cNvSpPr txBox="1"/>
          <p:nvPr/>
        </p:nvSpPr>
        <p:spPr>
          <a:xfrm>
            <a:off x="642253" y="3676976"/>
            <a:ext cx="10896599" cy="2862322"/>
          </a:xfrm>
          <a:prstGeom prst="rect">
            <a:avLst/>
          </a:prstGeom>
          <a:noFill/>
        </p:spPr>
        <p:txBody>
          <a:bodyPr wrap="square" rtlCol="0">
            <a:spAutoFit/>
          </a:bodyPr>
          <a:lstStyle/>
          <a:p>
            <a:r>
              <a:rPr lang="en-US" sz="3600" b="1" dirty="0"/>
              <a:t>- NOTE POE FOR INELIGIBLE DOWNFIELD.  MUST BE BEYOND ENZ WHEN PASS IS RELEASED.  YOU HAVE TO SEE THIS COMING TO GET IT RIGHT.  FILM LAST YEAR SEVERAL TIMES LINEMEN CALLED IDF INCORRECTLY.</a:t>
            </a:r>
          </a:p>
        </p:txBody>
      </p:sp>
      <p:sp>
        <p:nvSpPr>
          <p:cNvPr id="7"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292621433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961697"/>
          </a:xfrm>
        </p:spPr>
        <p:txBody>
          <a:bodyPr/>
          <a:lstStyle/>
          <a:p>
            <a:pPr algn="ctr"/>
            <a:r>
              <a:rPr lang="en-US" b="1" dirty="0"/>
              <a:t>Passing Game 2021</a:t>
            </a:r>
            <a:endParaRPr lang="en-US" dirty="0"/>
          </a:p>
        </p:txBody>
      </p:sp>
      <p:sp>
        <p:nvSpPr>
          <p:cNvPr id="3" name="Text Placeholder 2"/>
          <p:cNvSpPr>
            <a:spLocks noGrp="1"/>
          </p:cNvSpPr>
          <p:nvPr>
            <p:ph type="body" idx="1"/>
          </p:nvPr>
        </p:nvSpPr>
        <p:spPr>
          <a:xfrm>
            <a:off x="642257" y="1138285"/>
            <a:ext cx="10896600" cy="2342669"/>
          </a:xfrm>
        </p:spPr>
        <p:txBody>
          <a:bodyPr/>
          <a:lstStyle/>
          <a:p>
            <a:pPr marL="50800" lvl="0" indent="0">
              <a:buClr>
                <a:srgbClr val="000000"/>
              </a:buClr>
              <a:buNone/>
              <a:defRPr/>
            </a:pPr>
            <a:r>
              <a:rPr lang="en-US" sz="3600" b="1" dirty="0">
                <a:latin typeface="+mj-lt"/>
              </a:rPr>
              <a:t>- PASS INTERFERENCE: ANY PLAYER OF A OR B WHO IS BEYOND NZ INTERFERES WITH AN ELIGIBLE OPPONENT’S OPPORTUNITY TO MOVE TOWARD, CATCH OR BAT THE PASS.</a:t>
            </a:r>
          </a:p>
        </p:txBody>
      </p:sp>
      <p:sp>
        <p:nvSpPr>
          <p:cNvPr id="9" name="TextBox 8"/>
          <p:cNvSpPr txBox="1"/>
          <p:nvPr/>
        </p:nvSpPr>
        <p:spPr>
          <a:xfrm>
            <a:off x="642257" y="3480954"/>
            <a:ext cx="10896599" cy="2862322"/>
          </a:xfrm>
          <a:prstGeom prst="rect">
            <a:avLst/>
          </a:prstGeom>
          <a:noFill/>
        </p:spPr>
        <p:txBody>
          <a:bodyPr wrap="square" rtlCol="0">
            <a:spAutoFit/>
          </a:bodyPr>
          <a:lstStyle/>
          <a:p>
            <a:r>
              <a:rPr lang="en-US" sz="3600" b="1" dirty="0"/>
              <a:t>- TYPES: ARM BARS, HOLDS, PLAY THROUGH</a:t>
            </a:r>
          </a:p>
          <a:p>
            <a:r>
              <a:rPr lang="en-US" sz="3600" b="1" dirty="0"/>
              <a:t>MUST HAVE CONTACT FOR PI NO MORE FACEGUARDING!! </a:t>
            </a:r>
          </a:p>
          <a:p>
            <a:r>
              <a:rPr lang="en-US" sz="3600" b="1" dirty="0"/>
              <a:t>WINGS AND DEEP WINGS BRACKET AND GET TOGETHER AND DISCUSS.  BE CONSISTENT!</a:t>
            </a:r>
          </a:p>
        </p:txBody>
      </p:sp>
    </p:spTree>
    <p:extLst>
      <p:ext uri="{BB962C8B-B14F-4D97-AF65-F5344CB8AC3E}">
        <p14:creationId xmlns:p14="http://schemas.microsoft.com/office/powerpoint/2010/main" val="302838463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6"/>
            <a:ext cx="10896600" cy="1771170"/>
          </a:xfrm>
        </p:spPr>
        <p:txBody>
          <a:bodyPr/>
          <a:lstStyle/>
          <a:p>
            <a:pPr marL="50800" lvl="0" indent="0">
              <a:buClr>
                <a:srgbClr val="000000"/>
              </a:buClr>
              <a:buNone/>
              <a:defRPr/>
            </a:pPr>
            <a:r>
              <a:rPr lang="en-US" sz="3600" b="1" dirty="0">
                <a:latin typeface="+mj-lt"/>
              </a:rPr>
              <a:t>- OPI PUSH OFF FOR SEPERATION OR IF DEFENDING AGAINST INTERCEPTION. CALL IT THE SAME AS YOU WOULD FOR DPI.</a:t>
            </a:r>
          </a:p>
        </p:txBody>
      </p:sp>
      <p:sp>
        <p:nvSpPr>
          <p:cNvPr id="9" name="TextBox 8"/>
          <p:cNvSpPr txBox="1"/>
          <p:nvPr/>
        </p:nvSpPr>
        <p:spPr>
          <a:xfrm>
            <a:off x="642258" y="2909456"/>
            <a:ext cx="10896599" cy="1200329"/>
          </a:xfrm>
          <a:prstGeom prst="rect">
            <a:avLst/>
          </a:prstGeom>
          <a:noFill/>
        </p:spPr>
        <p:txBody>
          <a:bodyPr wrap="square" rtlCol="0">
            <a:spAutoFit/>
          </a:bodyPr>
          <a:lstStyle/>
          <a:p>
            <a:r>
              <a:rPr lang="en-US" sz="3600" b="1" dirty="0"/>
              <a:t>- WATCH FOR PICK PLAYS-WE MISS THEM BY NOT BEING ON OUR KEYS AND ZONE.</a:t>
            </a:r>
          </a:p>
        </p:txBody>
      </p:sp>
      <p:sp>
        <p:nvSpPr>
          <p:cNvPr id="6"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40924756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6"/>
            <a:ext cx="10896600" cy="2207588"/>
          </a:xfrm>
        </p:spPr>
        <p:txBody>
          <a:bodyPr/>
          <a:lstStyle/>
          <a:p>
            <a:pPr marL="50800" lvl="0" indent="0">
              <a:buClr>
                <a:srgbClr val="000000"/>
              </a:buClr>
              <a:buNone/>
              <a:defRPr/>
            </a:pPr>
            <a:r>
              <a:rPr lang="en-US" sz="3600" b="1" dirty="0">
                <a:latin typeface="+mj-lt"/>
              </a:rPr>
              <a:t>- NOT PI IF UNAVOIDABLE CONTACT WHEN TWO OR MORE ELIGIBLES ARE MAKING A SIMULTANEOUS, BONA FIDE ATTEMPT TO MOVE FORWARD, CATCH OR BAT THE PASS.</a:t>
            </a:r>
          </a:p>
        </p:txBody>
      </p:sp>
      <p:sp>
        <p:nvSpPr>
          <p:cNvPr id="9" name="TextBox 8"/>
          <p:cNvSpPr txBox="1"/>
          <p:nvPr/>
        </p:nvSpPr>
        <p:spPr>
          <a:xfrm>
            <a:off x="642257" y="3345874"/>
            <a:ext cx="10896599" cy="3416320"/>
          </a:xfrm>
          <a:prstGeom prst="rect">
            <a:avLst/>
          </a:prstGeom>
          <a:noFill/>
        </p:spPr>
        <p:txBody>
          <a:bodyPr wrap="square" rtlCol="0">
            <a:spAutoFit/>
          </a:bodyPr>
          <a:lstStyle/>
          <a:p>
            <a:r>
              <a:rPr lang="en-US" sz="3600" b="1" dirty="0"/>
              <a:t>- FEET TANGLED UP; CONTACT BY A IS IMMEDIATELY MADE ON A B LINEMAN AND DOES NOT CONTINUE BEYOND EXPANDED NZ (MAINLY ENDS, BUT DO NOT LET THEM GET A LB); CONTACT BY B OBVIOUSLY AWAY FROM DIRECTION OF PASS</a:t>
            </a:r>
          </a:p>
        </p:txBody>
      </p:sp>
      <p:sp>
        <p:nvSpPr>
          <p:cNvPr id="7"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197993980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5"/>
            <a:ext cx="10896600" cy="3329805"/>
          </a:xfrm>
        </p:spPr>
        <p:txBody>
          <a:bodyPr/>
          <a:lstStyle/>
          <a:p>
            <a:pPr marL="50800" lvl="0" indent="0">
              <a:buClr>
                <a:srgbClr val="000000"/>
              </a:buClr>
              <a:buNone/>
              <a:defRPr/>
            </a:pPr>
            <a:r>
              <a:rPr lang="en-US" sz="3600" b="1" dirty="0">
                <a:latin typeface="+mj-lt"/>
              </a:rPr>
              <a:t>- WHERE?  ONLY BEYOND NZ AND ONLY IF LEGAL FWD PASS UNTOUCHED BY B (IN OR BEHIND NZ) CROSSES NZ</a:t>
            </a:r>
          </a:p>
          <a:p>
            <a:pPr marL="50800" lvl="0" indent="0">
              <a:buClr>
                <a:srgbClr val="000000"/>
              </a:buClr>
              <a:buNone/>
              <a:defRPr/>
            </a:pPr>
            <a:r>
              <a:rPr lang="en-US" sz="3600" b="1" dirty="0">
                <a:latin typeface="+mj-lt"/>
              </a:rPr>
              <a:t>SCREEN PASSES “DO NOT” CROSS NZ.  GIVE THEM THE PLAY THEY WANT UNLESS PASS IS CLEARLY BEYOND NZ</a:t>
            </a:r>
          </a:p>
        </p:txBody>
      </p:sp>
      <p:sp>
        <p:nvSpPr>
          <p:cNvPr id="7"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4324438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50EF-FBC7-B245-AA4E-2B3103E2F22B}"/>
              </a:ext>
            </a:extLst>
          </p:cNvPr>
          <p:cNvSpPr>
            <a:spLocks noGrp="1"/>
          </p:cNvSpPr>
          <p:nvPr>
            <p:ph type="title"/>
          </p:nvPr>
        </p:nvSpPr>
        <p:spPr>
          <a:xfrm>
            <a:off x="838200" y="42863"/>
            <a:ext cx="10515600" cy="1023937"/>
          </a:xfrm>
        </p:spPr>
        <p:txBody>
          <a:bodyPr/>
          <a:lstStyle/>
          <a:p>
            <a:pPr algn="ctr" eaLnBrk="1" fontAlgn="auto" hangingPunct="1">
              <a:defRPr/>
            </a:pPr>
            <a:r>
              <a:rPr lang="en-US" b="1" dirty="0">
                <a:solidFill>
                  <a:schemeClr val="tx1"/>
                </a:solidFill>
                <a:latin typeface="+mn-lt"/>
              </a:rPr>
              <a:t>President’s Report</a:t>
            </a:r>
          </a:p>
        </p:txBody>
      </p:sp>
      <p:sp>
        <p:nvSpPr>
          <p:cNvPr id="3" name="Text Placeholder 2">
            <a:extLst>
              <a:ext uri="{FF2B5EF4-FFF2-40B4-BE49-F238E27FC236}">
                <a16:creationId xmlns:a16="http://schemas.microsoft.com/office/drawing/2014/main" id="{E6D3F978-2B78-BC44-981D-8398D593B30E}"/>
              </a:ext>
            </a:extLst>
          </p:cNvPr>
          <p:cNvSpPr>
            <a:spLocks noGrp="1"/>
          </p:cNvSpPr>
          <p:nvPr>
            <p:ph type="body" idx="1"/>
          </p:nvPr>
        </p:nvSpPr>
        <p:spPr>
          <a:xfrm>
            <a:off x="317769" y="817120"/>
            <a:ext cx="11647251" cy="5963059"/>
          </a:xfrm>
        </p:spPr>
        <p:txBody>
          <a:bodyPr/>
          <a:lstStyle/>
          <a:p>
            <a:pPr eaLnBrk="1" fontAlgn="auto" hangingPunct="1">
              <a:buClr>
                <a:schemeClr val="tx1"/>
              </a:buClr>
              <a:defRPr/>
            </a:pPr>
            <a:r>
              <a:rPr lang="en-US" sz="4000" b="1" dirty="0">
                <a:solidFill>
                  <a:schemeClr val="tx1"/>
                </a:solidFill>
                <a:latin typeface="+mn-lt"/>
              </a:rPr>
              <a:t>Good pre-season starts now</a:t>
            </a:r>
          </a:p>
          <a:p>
            <a:pPr eaLnBrk="1" fontAlgn="auto" hangingPunct="1">
              <a:buClr>
                <a:schemeClr val="tx1"/>
              </a:buClr>
              <a:defRPr/>
            </a:pPr>
            <a:r>
              <a:rPr lang="en-US" sz="4000" b="1" dirty="0">
                <a:latin typeface="+mn-lt"/>
              </a:rPr>
              <a:t>Less than two weeks from scrimmages </a:t>
            </a:r>
          </a:p>
          <a:p>
            <a:pPr eaLnBrk="1" fontAlgn="auto" hangingPunct="1">
              <a:buClr>
                <a:schemeClr val="tx1"/>
              </a:buClr>
              <a:defRPr/>
            </a:pPr>
            <a:r>
              <a:rPr lang="en-US" sz="4000" b="1" dirty="0">
                <a:solidFill>
                  <a:schemeClr val="tx1"/>
                </a:solidFill>
                <a:latin typeface="+mn-lt"/>
              </a:rPr>
              <a:t>First contests this month</a:t>
            </a:r>
          </a:p>
          <a:p>
            <a:pPr eaLnBrk="1" fontAlgn="auto" hangingPunct="1">
              <a:buClr>
                <a:schemeClr val="tx1"/>
              </a:buClr>
              <a:defRPr/>
            </a:pPr>
            <a:r>
              <a:rPr lang="en-US" sz="4000" b="1" dirty="0">
                <a:latin typeface="+mn-lt"/>
              </a:rPr>
              <a:t>Open your books and study</a:t>
            </a:r>
          </a:p>
          <a:p>
            <a:pPr eaLnBrk="1" fontAlgn="auto" hangingPunct="1">
              <a:buClr>
                <a:schemeClr val="tx1"/>
              </a:buClr>
              <a:defRPr/>
            </a:pPr>
            <a:r>
              <a:rPr lang="en-US" sz="4000" b="1" dirty="0">
                <a:solidFill>
                  <a:schemeClr val="tx1"/>
                </a:solidFill>
                <a:latin typeface="+mn-lt"/>
              </a:rPr>
              <a:t>Keep getting into shape (hot weather)</a:t>
            </a:r>
          </a:p>
          <a:p>
            <a:pPr eaLnBrk="1" fontAlgn="auto" hangingPunct="1">
              <a:buClr>
                <a:schemeClr val="tx1"/>
              </a:buClr>
              <a:defRPr/>
            </a:pPr>
            <a:r>
              <a:rPr lang="en-US" sz="4000" b="1" dirty="0">
                <a:latin typeface="+mn-lt"/>
              </a:rPr>
              <a:t>What VHSL Level do you want to be? </a:t>
            </a:r>
          </a:p>
          <a:p>
            <a:pPr eaLnBrk="1" fontAlgn="auto" hangingPunct="1">
              <a:buClr>
                <a:schemeClr val="tx1"/>
              </a:buClr>
              <a:defRPr/>
            </a:pPr>
            <a:r>
              <a:rPr lang="en-US" sz="4000" b="1" dirty="0">
                <a:latin typeface="+mn-lt"/>
              </a:rPr>
              <a:t>1, 2 or 3?</a:t>
            </a:r>
            <a:r>
              <a:rPr lang="en-US" sz="4000" b="1" dirty="0">
                <a:solidFill>
                  <a:schemeClr val="tx1"/>
                </a:solidFill>
                <a:latin typeface="+mn-lt"/>
              </a:rPr>
              <a:t> </a:t>
            </a:r>
          </a:p>
          <a:p>
            <a:pPr marL="533400" lvl="1" indent="0" eaLnBrk="1" fontAlgn="auto" hangingPunct="1">
              <a:buClr>
                <a:schemeClr val="tx1"/>
              </a:buClr>
              <a:buNone/>
              <a:defRPr/>
            </a:pPr>
            <a:endParaRPr lang="en-US" sz="3600" b="1" dirty="0">
              <a:solidFill>
                <a:schemeClr val="tx1"/>
              </a:solidFill>
              <a:latin typeface="+mn-lt"/>
            </a:endParaRPr>
          </a:p>
        </p:txBody>
      </p:sp>
    </p:spTree>
    <p:extLst>
      <p:ext uri="{BB962C8B-B14F-4D97-AF65-F5344CB8AC3E}">
        <p14:creationId xmlns:p14="http://schemas.microsoft.com/office/powerpoint/2010/main" val="407524453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6"/>
            <a:ext cx="10896600" cy="867159"/>
          </a:xfrm>
        </p:spPr>
        <p:txBody>
          <a:bodyPr/>
          <a:lstStyle/>
          <a:p>
            <a:pPr marL="50800" lvl="0" indent="0">
              <a:buClr>
                <a:srgbClr val="000000"/>
              </a:buClr>
              <a:buNone/>
              <a:defRPr/>
            </a:pPr>
            <a:r>
              <a:rPr lang="en-US" sz="3600" b="1" dirty="0">
                <a:latin typeface="+mj-lt"/>
              </a:rPr>
              <a:t>- WHEN DO RESTRICTIONS BEGIN?</a:t>
            </a:r>
          </a:p>
        </p:txBody>
      </p:sp>
      <p:sp>
        <p:nvSpPr>
          <p:cNvPr id="9" name="TextBox 8"/>
          <p:cNvSpPr txBox="1"/>
          <p:nvPr/>
        </p:nvSpPr>
        <p:spPr>
          <a:xfrm>
            <a:off x="549728" y="3782291"/>
            <a:ext cx="10896599" cy="2862322"/>
          </a:xfrm>
          <a:prstGeom prst="rect">
            <a:avLst/>
          </a:prstGeom>
          <a:noFill/>
        </p:spPr>
        <p:txBody>
          <a:bodyPr wrap="square" rtlCol="0">
            <a:spAutoFit/>
          </a:bodyPr>
          <a:lstStyle/>
          <a:p>
            <a:r>
              <a:rPr lang="en-US" sz="3600" b="1" dirty="0"/>
              <a:t>- PI RESTRICTIONS ENDS:</a:t>
            </a:r>
          </a:p>
          <a:p>
            <a:r>
              <a:rPr lang="en-US" sz="3600" b="1" dirty="0"/>
              <a:t>FOR ALL ELIGIBLE A’S WHEN TOUCHED BY ANY PLAYER; FOR ALL INELIGILBE A’S WHEN B TOUCHES; FOR ALL B PLAYERS WHEN PASS TOUCHED BY ANY PLAYER (TIPS)</a:t>
            </a:r>
          </a:p>
        </p:txBody>
      </p:sp>
      <p:sp>
        <p:nvSpPr>
          <p:cNvPr id="5" name="Text Placeholder 2"/>
          <p:cNvSpPr txBox="1">
            <a:spLocks/>
          </p:cNvSpPr>
          <p:nvPr/>
        </p:nvSpPr>
        <p:spPr bwMode="auto">
          <a:xfrm>
            <a:off x="642257" y="1808500"/>
            <a:ext cx="10896600" cy="86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b="1" kern="0" dirty="0">
                <a:latin typeface="+mj-lt"/>
              </a:rPr>
              <a:t>- BEGIN FOR A AT SNAP</a:t>
            </a:r>
          </a:p>
        </p:txBody>
      </p:sp>
      <p:sp>
        <p:nvSpPr>
          <p:cNvPr id="6" name="Text Placeholder 2"/>
          <p:cNvSpPr txBox="1">
            <a:spLocks/>
          </p:cNvSpPr>
          <p:nvPr/>
        </p:nvSpPr>
        <p:spPr bwMode="auto">
          <a:xfrm>
            <a:off x="644730" y="2487123"/>
            <a:ext cx="10896600" cy="129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b="1" kern="0" dirty="0">
                <a:latin typeface="+mj-lt"/>
              </a:rPr>
              <a:t>- BEGIN FOR B WHEN BALL LEAVES PASSER ‘S HAND</a:t>
            </a:r>
          </a:p>
        </p:txBody>
      </p:sp>
      <p:sp>
        <p:nvSpPr>
          <p:cNvPr id="8"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13076376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5" grpId="0" build="p"/>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6"/>
            <a:ext cx="10896600" cy="2290714"/>
          </a:xfrm>
        </p:spPr>
        <p:txBody>
          <a:bodyPr/>
          <a:lstStyle/>
          <a:p>
            <a:pPr marL="50800" lvl="0" indent="0">
              <a:buClr>
                <a:srgbClr val="000000"/>
              </a:buClr>
              <a:buNone/>
              <a:defRPr/>
            </a:pPr>
            <a:r>
              <a:rPr lang="en-US" sz="3600" b="1" dirty="0">
                <a:latin typeface="+mj-lt"/>
              </a:rPr>
              <a:t>- INELIGIBLES MAY NOT ADVANCE BEYOND EXPANDED NZ (2 YARDS) ON LEGAL FP THAT CROSSES NZ UNTIL: BALL LEAVES PASSER HAND</a:t>
            </a:r>
          </a:p>
        </p:txBody>
      </p:sp>
      <p:sp>
        <p:nvSpPr>
          <p:cNvPr id="5" name="Text Placeholder 2"/>
          <p:cNvSpPr txBox="1">
            <a:spLocks/>
          </p:cNvSpPr>
          <p:nvPr/>
        </p:nvSpPr>
        <p:spPr bwMode="auto">
          <a:xfrm>
            <a:off x="642257" y="3227962"/>
            <a:ext cx="10896600" cy="86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b="1" kern="0" dirty="0">
                <a:latin typeface="+mj-lt"/>
              </a:rPr>
              <a:t>- ILLEGAL TOUCHING INELIGIBLE BATS, MUFFS OR CATCHES UNLESS FIRST TOUCHED BY B.  (5 LOD) MUST BE AN INTENTIONAL ACT!!</a:t>
            </a:r>
          </a:p>
        </p:txBody>
      </p:sp>
      <p:sp>
        <p:nvSpPr>
          <p:cNvPr id="6" name="Text Placeholder 2"/>
          <p:cNvSpPr txBox="1">
            <a:spLocks/>
          </p:cNvSpPr>
          <p:nvPr/>
        </p:nvSpPr>
        <p:spPr bwMode="auto">
          <a:xfrm>
            <a:off x="642257" y="5447347"/>
            <a:ext cx="10896600" cy="129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b="1" kern="0" dirty="0">
                <a:latin typeface="+mj-lt"/>
              </a:rPr>
              <a:t>- HIT INELIGIBLE IN THE BACK BEHIND LINE = NOTHING!!</a:t>
            </a:r>
          </a:p>
        </p:txBody>
      </p:sp>
      <p:sp>
        <p:nvSpPr>
          <p:cNvPr id="8"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12782424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6"/>
            <a:ext cx="10896600" cy="3454496"/>
          </a:xfrm>
        </p:spPr>
        <p:txBody>
          <a:bodyPr/>
          <a:lstStyle/>
          <a:p>
            <a:pPr marL="50800" lvl="0" indent="0">
              <a:buClr>
                <a:srgbClr val="000000"/>
              </a:buClr>
              <a:buNone/>
              <a:defRPr/>
            </a:pPr>
            <a:r>
              <a:rPr lang="en-US" sz="3600" b="1" dirty="0">
                <a:latin typeface="+mj-lt"/>
              </a:rPr>
              <a:t>- FOULS:</a:t>
            </a:r>
          </a:p>
          <a:p>
            <a:pPr marL="50800" lvl="0" indent="0">
              <a:buClr>
                <a:srgbClr val="000000"/>
              </a:buClr>
              <a:buNone/>
              <a:defRPr/>
            </a:pPr>
            <a:r>
              <a:rPr lang="en-US" sz="3600" b="1" dirty="0">
                <a:latin typeface="+mj-lt"/>
              </a:rPr>
              <a:t>INELIGIBLE DOWNFIELD: 5 YD</a:t>
            </a:r>
          </a:p>
          <a:p>
            <a:pPr marL="50800" lvl="0" indent="0">
              <a:buClr>
                <a:srgbClr val="000000"/>
              </a:buClr>
              <a:buNone/>
              <a:defRPr/>
            </a:pPr>
            <a:r>
              <a:rPr lang="en-US" sz="3600" b="1" dirty="0">
                <a:latin typeface="+mj-lt"/>
              </a:rPr>
              <a:t>ILLEGAL TOUCH: 5YD LOD.</a:t>
            </a:r>
          </a:p>
          <a:p>
            <a:pPr marL="50800" lvl="0" indent="0">
              <a:buClr>
                <a:srgbClr val="000000"/>
              </a:buClr>
              <a:buNone/>
              <a:defRPr/>
            </a:pPr>
            <a:r>
              <a:rPr lang="en-US" sz="3600" b="1" dirty="0">
                <a:latin typeface="+mj-lt"/>
              </a:rPr>
              <a:t>DPI	15 PREVIOUS SPOT, NO AUTOMATIC FIRST</a:t>
            </a:r>
          </a:p>
          <a:p>
            <a:pPr marL="50800" lvl="0" indent="0">
              <a:buClr>
                <a:srgbClr val="000000"/>
              </a:buClr>
              <a:buNone/>
              <a:defRPr/>
            </a:pPr>
            <a:r>
              <a:rPr lang="en-US" sz="3600" b="1" dirty="0">
                <a:latin typeface="+mj-lt"/>
              </a:rPr>
              <a:t>OPI	15 PREVIOUS SPOT, NO LOD</a:t>
            </a:r>
          </a:p>
        </p:txBody>
      </p:sp>
      <p:sp>
        <p:nvSpPr>
          <p:cNvPr id="6" name="Text Placeholder 2"/>
          <p:cNvSpPr txBox="1">
            <a:spLocks/>
          </p:cNvSpPr>
          <p:nvPr/>
        </p:nvSpPr>
        <p:spPr bwMode="auto">
          <a:xfrm>
            <a:off x="642257" y="4659361"/>
            <a:ext cx="10896600" cy="129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b="1" kern="0" dirty="0">
                <a:latin typeface="+mj-lt"/>
              </a:rPr>
              <a:t>- REVIEW TABLES AT PP 59 &amp; 61 OF RULE BOOK.</a:t>
            </a:r>
          </a:p>
        </p:txBody>
      </p:sp>
      <p:sp>
        <p:nvSpPr>
          <p:cNvPr id="7" name="Title 1"/>
          <p:cNvSpPr>
            <a:spLocks noGrp="1"/>
          </p:cNvSpPr>
          <p:nvPr>
            <p:ph type="title"/>
          </p:nvPr>
        </p:nvSpPr>
        <p:spPr>
          <a:xfrm>
            <a:off x="642257" y="233465"/>
            <a:ext cx="10711543" cy="904822"/>
          </a:xfrm>
        </p:spPr>
        <p:txBody>
          <a:bodyPr/>
          <a:lstStyle/>
          <a:p>
            <a:pPr algn="ctr"/>
            <a:r>
              <a:rPr lang="en-US" b="1" dirty="0"/>
              <a:t>Passing Game 2021</a:t>
            </a:r>
            <a:endParaRPr lang="en-US" dirty="0"/>
          </a:p>
        </p:txBody>
      </p:sp>
    </p:spTree>
    <p:extLst>
      <p:ext uri="{BB962C8B-B14F-4D97-AF65-F5344CB8AC3E}">
        <p14:creationId xmlns:p14="http://schemas.microsoft.com/office/powerpoint/2010/main" val="121397197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5" y="1034280"/>
            <a:ext cx="11005457" cy="2831138"/>
          </a:xfrm>
        </p:spPr>
        <p:txBody>
          <a:bodyPr/>
          <a:lstStyle/>
          <a:p>
            <a:pPr marL="50800" indent="0">
              <a:buClr>
                <a:srgbClr val="000000"/>
              </a:buClr>
              <a:buNone/>
              <a:defRPr/>
            </a:pPr>
            <a:r>
              <a:rPr lang="en-US" sz="3600" dirty="0">
                <a:solidFill>
                  <a:srgbClr val="000000"/>
                </a:solidFill>
                <a:latin typeface="+mn-lt"/>
              </a:rPr>
              <a:t>1. DOUBLE PASS:  A1 THROWS PASS TO A2 (FORWARD), A2 THROWS DOWN FIELD TO A3.  B 1 CONTACTS A 3 BEFORE PASS ARRIVES AND BREAKS UP PASS. THIS IS DOUBLE FOUL, IFP AND DPI T/F?</a:t>
            </a:r>
          </a:p>
        </p:txBody>
      </p:sp>
      <p:sp>
        <p:nvSpPr>
          <p:cNvPr id="5" name="TextBox 4"/>
          <p:cNvSpPr txBox="1"/>
          <p:nvPr/>
        </p:nvSpPr>
        <p:spPr>
          <a:xfrm>
            <a:off x="642255" y="4203866"/>
            <a:ext cx="11005457" cy="646331"/>
          </a:xfrm>
          <a:prstGeom prst="rect">
            <a:avLst/>
          </a:prstGeom>
          <a:noFill/>
        </p:spPr>
        <p:txBody>
          <a:bodyPr wrap="square" rtlCol="0">
            <a:spAutoFit/>
          </a:bodyPr>
          <a:lstStyle/>
          <a:p>
            <a:pPr marL="0" lvl="1">
              <a:buClr>
                <a:srgbClr val="000000"/>
              </a:buClr>
              <a:defRPr/>
            </a:pPr>
            <a:r>
              <a:rPr lang="en-US" sz="3600" u="sng" dirty="0">
                <a:solidFill>
                  <a:srgbClr val="FF0000"/>
                </a:solidFill>
              </a:rPr>
              <a:t>FALSE. there is no DPI on an illegal forward pass.</a:t>
            </a:r>
            <a:endParaRPr kumimoji="0" lang="en-US" sz="3600" b="0" i="0" u="sng" strike="noStrike" kern="1200" cap="none" spc="0" normalizeH="0" baseline="0" noProof="0" dirty="0">
              <a:ln>
                <a:noFill/>
              </a:ln>
              <a:solidFill>
                <a:srgbClr val="FF0000"/>
              </a:solidFill>
              <a:effectLst/>
              <a:uLnTx/>
              <a:uFillTx/>
              <a:sym typeface="Arial" panose="020B0604020202020204" pitchFamily="34" charset="0"/>
            </a:endParaRPr>
          </a:p>
        </p:txBody>
      </p:sp>
      <p:sp>
        <p:nvSpPr>
          <p:cNvPr id="6"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401699240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5" y="1034280"/>
            <a:ext cx="11005457" cy="1688138"/>
          </a:xfrm>
        </p:spPr>
        <p:txBody>
          <a:bodyPr/>
          <a:lstStyle/>
          <a:p>
            <a:pPr marL="50800" indent="0">
              <a:buClr>
                <a:srgbClr val="000000"/>
              </a:buClr>
              <a:buNone/>
              <a:defRPr/>
            </a:pPr>
            <a:r>
              <a:rPr lang="en-US" sz="3600" dirty="0">
                <a:solidFill>
                  <a:srgbClr val="000000"/>
                </a:solidFill>
                <a:latin typeface="+mn-lt"/>
              </a:rPr>
              <a:t>2. A1 IN SHOTGUN, CATCHES SNAP AS B1 STUNTS.  A1 GROUNDS BALL AT B1’S FEET. THIS IS  A FOUL.  T/F?</a:t>
            </a:r>
          </a:p>
        </p:txBody>
      </p:sp>
      <p:sp>
        <p:nvSpPr>
          <p:cNvPr id="5" name="TextBox 4"/>
          <p:cNvSpPr txBox="1"/>
          <p:nvPr/>
        </p:nvSpPr>
        <p:spPr>
          <a:xfrm>
            <a:off x="642254" y="2842657"/>
            <a:ext cx="11005457" cy="646331"/>
          </a:xfrm>
          <a:prstGeom prst="rect">
            <a:avLst/>
          </a:prstGeom>
          <a:noFill/>
        </p:spPr>
        <p:txBody>
          <a:bodyPr wrap="square" rtlCol="0">
            <a:spAutoFit/>
          </a:bodyPr>
          <a:lstStyle/>
          <a:p>
            <a:pPr marL="0" lvl="1">
              <a:buClr>
                <a:srgbClr val="000000"/>
              </a:buClr>
              <a:defRPr/>
            </a:pPr>
            <a:r>
              <a:rPr lang="en-US" sz="3600" u="sng" dirty="0">
                <a:solidFill>
                  <a:srgbClr val="00B050"/>
                </a:solidFill>
              </a:rPr>
              <a:t>TRUE.  He did not throw to save loss of time.</a:t>
            </a:r>
            <a:endParaRPr kumimoji="0" lang="en-US" sz="36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6" name="Text Placeholder 2"/>
          <p:cNvSpPr txBox="1">
            <a:spLocks/>
          </p:cNvSpPr>
          <p:nvPr/>
        </p:nvSpPr>
        <p:spPr bwMode="auto">
          <a:xfrm>
            <a:off x="642254" y="3609227"/>
            <a:ext cx="11005457" cy="139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kern="0" dirty="0">
                <a:solidFill>
                  <a:srgbClr val="000000"/>
                </a:solidFill>
                <a:latin typeface="+mn-lt"/>
              </a:rPr>
              <a:t>3. A1 MUFFS SNAP, PICKS UP AND SPIKES THE BALL.  THIS IS A FOUL.  T/F?</a:t>
            </a:r>
          </a:p>
        </p:txBody>
      </p:sp>
      <p:sp>
        <p:nvSpPr>
          <p:cNvPr id="7" name="TextBox 6"/>
          <p:cNvSpPr txBox="1"/>
          <p:nvPr/>
        </p:nvSpPr>
        <p:spPr>
          <a:xfrm>
            <a:off x="696931" y="5004823"/>
            <a:ext cx="10896102" cy="1200329"/>
          </a:xfrm>
          <a:prstGeom prst="rect">
            <a:avLst/>
          </a:prstGeom>
          <a:noFill/>
        </p:spPr>
        <p:txBody>
          <a:bodyPr wrap="square" rtlCol="0">
            <a:spAutoFit/>
          </a:bodyPr>
          <a:lstStyle/>
          <a:p>
            <a:pPr marL="0" lvl="1">
              <a:buClr>
                <a:srgbClr val="000000"/>
              </a:buClr>
              <a:defRPr/>
            </a:pPr>
            <a:r>
              <a:rPr lang="en-US" sz="3600" u="sng" dirty="0">
                <a:solidFill>
                  <a:srgbClr val="00B050"/>
                </a:solidFill>
              </a:rPr>
              <a:t>TRUE. He has to catch the snap and immediately ground the ball.</a:t>
            </a:r>
            <a:endParaRPr kumimoji="0" lang="en-US" sz="36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8"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37092571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5" y="1034280"/>
            <a:ext cx="11005457" cy="1688138"/>
          </a:xfrm>
        </p:spPr>
        <p:txBody>
          <a:bodyPr/>
          <a:lstStyle/>
          <a:p>
            <a:pPr marL="50800" indent="0">
              <a:buClr>
                <a:srgbClr val="000000"/>
              </a:buClr>
              <a:buNone/>
              <a:defRPr/>
            </a:pPr>
            <a:r>
              <a:rPr lang="en-US" sz="3600" dirty="0">
                <a:solidFill>
                  <a:srgbClr val="000000"/>
                </a:solidFill>
                <a:latin typeface="+mn-lt"/>
              </a:rPr>
              <a:t>4. A1’S FORWARD PASS HITS A75 IN THE BACK BEHIND LOS.  THIS IS A FOUL FOR ILLEGAL TOUCHING. T/F?</a:t>
            </a:r>
          </a:p>
        </p:txBody>
      </p:sp>
      <p:sp>
        <p:nvSpPr>
          <p:cNvPr id="5" name="TextBox 4"/>
          <p:cNvSpPr txBox="1"/>
          <p:nvPr/>
        </p:nvSpPr>
        <p:spPr>
          <a:xfrm>
            <a:off x="642254" y="2842657"/>
            <a:ext cx="11005457" cy="646331"/>
          </a:xfrm>
          <a:prstGeom prst="rect">
            <a:avLst/>
          </a:prstGeom>
          <a:noFill/>
        </p:spPr>
        <p:txBody>
          <a:bodyPr wrap="square" rtlCol="0">
            <a:spAutoFit/>
          </a:bodyPr>
          <a:lstStyle/>
          <a:p>
            <a:pPr marL="0" lvl="1">
              <a:buClr>
                <a:srgbClr val="000000"/>
              </a:buClr>
              <a:defRPr/>
            </a:pPr>
            <a:r>
              <a:rPr lang="en-US" sz="3600" u="sng" dirty="0">
                <a:solidFill>
                  <a:srgbClr val="FF0000"/>
                </a:solidFill>
              </a:rPr>
              <a:t>FALSE. illegal touching is an intentional act.</a:t>
            </a:r>
          </a:p>
        </p:txBody>
      </p:sp>
      <p:sp>
        <p:nvSpPr>
          <p:cNvPr id="6" name="Text Placeholder 2"/>
          <p:cNvSpPr txBox="1">
            <a:spLocks/>
          </p:cNvSpPr>
          <p:nvPr/>
        </p:nvSpPr>
        <p:spPr bwMode="auto">
          <a:xfrm>
            <a:off x="642254" y="3609227"/>
            <a:ext cx="11005457" cy="139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kern="0" dirty="0">
                <a:solidFill>
                  <a:srgbClr val="000000"/>
                </a:solidFill>
                <a:latin typeface="+mn-lt"/>
              </a:rPr>
              <a:t>5. A1’S FORWARD PASS HITS A75 IN BACK DOWN FIELD.  THIS IS A FOUL FOR ILLEGAL TOUCHING. T/F??</a:t>
            </a:r>
          </a:p>
        </p:txBody>
      </p:sp>
      <p:sp>
        <p:nvSpPr>
          <p:cNvPr id="7" name="TextBox 6"/>
          <p:cNvSpPr txBox="1"/>
          <p:nvPr/>
        </p:nvSpPr>
        <p:spPr>
          <a:xfrm>
            <a:off x="642254" y="5316551"/>
            <a:ext cx="10896102" cy="1200329"/>
          </a:xfrm>
          <a:prstGeom prst="rect">
            <a:avLst/>
          </a:prstGeom>
          <a:noFill/>
        </p:spPr>
        <p:txBody>
          <a:bodyPr wrap="square" rtlCol="0">
            <a:spAutoFit/>
          </a:bodyPr>
          <a:lstStyle/>
          <a:p>
            <a:pPr marL="0" lvl="1">
              <a:buClr>
                <a:srgbClr val="000000"/>
              </a:buClr>
              <a:defRPr/>
            </a:pPr>
            <a:r>
              <a:rPr lang="en-US" sz="3600" u="sng" dirty="0">
                <a:solidFill>
                  <a:srgbClr val="FF0000"/>
                </a:solidFill>
              </a:rPr>
              <a:t>FALSE. this is not intentional touching.  It may be IDF depending on when A75 went beyond ENZ.</a:t>
            </a:r>
            <a:endParaRPr kumimoji="0" lang="en-US" sz="3600" b="0" i="0" u="sng" strike="noStrike" kern="1200" cap="none" spc="0" normalizeH="0" baseline="0" noProof="0" dirty="0">
              <a:ln>
                <a:noFill/>
              </a:ln>
              <a:solidFill>
                <a:srgbClr val="FF0000"/>
              </a:solidFill>
              <a:effectLst/>
              <a:uLnTx/>
              <a:uFillTx/>
              <a:sym typeface="Arial" panose="020B0604020202020204" pitchFamily="34" charset="0"/>
            </a:endParaRPr>
          </a:p>
        </p:txBody>
      </p:sp>
      <p:sp>
        <p:nvSpPr>
          <p:cNvPr id="8"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166311503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build="p"/>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5" y="1034280"/>
            <a:ext cx="11005457" cy="1688138"/>
          </a:xfrm>
        </p:spPr>
        <p:txBody>
          <a:bodyPr/>
          <a:lstStyle/>
          <a:p>
            <a:pPr marL="50800" indent="0">
              <a:buClr>
                <a:srgbClr val="000000"/>
              </a:buClr>
              <a:buNone/>
              <a:defRPr/>
            </a:pPr>
            <a:r>
              <a:rPr lang="en-US" sz="3600" dirty="0">
                <a:solidFill>
                  <a:srgbClr val="000000"/>
                </a:solidFill>
                <a:latin typeface="+mn-lt"/>
              </a:rPr>
              <a:t>6. A1’S FORWARD PASS IS MUFFED BY A75 BEHIND LOS.  THIS IS A FOUL FOR ILLEGAL TOUCHING. T/F?</a:t>
            </a:r>
          </a:p>
        </p:txBody>
      </p:sp>
      <p:sp>
        <p:nvSpPr>
          <p:cNvPr id="5" name="TextBox 4"/>
          <p:cNvSpPr txBox="1"/>
          <p:nvPr/>
        </p:nvSpPr>
        <p:spPr>
          <a:xfrm>
            <a:off x="642254" y="2666690"/>
            <a:ext cx="11005457" cy="1200329"/>
          </a:xfrm>
          <a:prstGeom prst="rect">
            <a:avLst/>
          </a:prstGeom>
          <a:noFill/>
        </p:spPr>
        <p:txBody>
          <a:bodyPr wrap="square" rtlCol="0">
            <a:spAutoFit/>
          </a:bodyPr>
          <a:lstStyle/>
          <a:p>
            <a:pPr marL="0" lvl="1">
              <a:buClr>
                <a:srgbClr val="000000"/>
              </a:buClr>
              <a:defRPr/>
            </a:pPr>
            <a:r>
              <a:rPr lang="en-US" sz="3600" u="sng" dirty="0">
                <a:solidFill>
                  <a:srgbClr val="00B050"/>
                </a:solidFill>
              </a:rPr>
              <a:t>TRUE. this is an intentional act.  5 yard from spot of touching and LOD.</a:t>
            </a:r>
            <a:endParaRPr kumimoji="0" lang="en-US" sz="36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6" name="Text Placeholder 2"/>
          <p:cNvSpPr txBox="1">
            <a:spLocks/>
          </p:cNvSpPr>
          <p:nvPr/>
        </p:nvSpPr>
        <p:spPr bwMode="auto">
          <a:xfrm>
            <a:off x="642254" y="3811290"/>
            <a:ext cx="11005457" cy="139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kern="0" dirty="0">
                <a:solidFill>
                  <a:srgbClr val="000000"/>
                </a:solidFill>
                <a:latin typeface="+mn-lt"/>
              </a:rPr>
              <a:t>7. A1’S FORWARD PASS IS CAUGHT BY A75 BEYOND NZ.  THIS IS A FOUL FOR ILLEGAL TOUCHING.  T/F?</a:t>
            </a:r>
          </a:p>
        </p:txBody>
      </p:sp>
      <p:sp>
        <p:nvSpPr>
          <p:cNvPr id="7" name="TextBox 6"/>
          <p:cNvSpPr txBox="1"/>
          <p:nvPr/>
        </p:nvSpPr>
        <p:spPr>
          <a:xfrm>
            <a:off x="696931" y="5477049"/>
            <a:ext cx="10896102" cy="1200329"/>
          </a:xfrm>
          <a:prstGeom prst="rect">
            <a:avLst/>
          </a:prstGeom>
          <a:noFill/>
        </p:spPr>
        <p:txBody>
          <a:bodyPr wrap="square" rtlCol="0">
            <a:spAutoFit/>
          </a:bodyPr>
          <a:lstStyle/>
          <a:p>
            <a:pPr marL="0" lvl="1">
              <a:buClr>
                <a:srgbClr val="000000"/>
              </a:buClr>
              <a:defRPr/>
            </a:pPr>
            <a:r>
              <a:rPr lang="en-US" sz="3600" u="sng" dirty="0">
                <a:solidFill>
                  <a:srgbClr val="00B050"/>
                </a:solidFill>
              </a:rPr>
              <a:t>TRUE. where is foul administered from?  Loose ball play, basic spot previous spot plus LOD.</a:t>
            </a:r>
            <a:endParaRPr kumimoji="0" lang="en-US" sz="36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8"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347118310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build="p"/>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964949"/>
            <a:ext cx="11005457" cy="2301202"/>
          </a:xfrm>
        </p:spPr>
        <p:txBody>
          <a:bodyPr/>
          <a:lstStyle/>
          <a:p>
            <a:pPr marL="50800" indent="0">
              <a:buClr>
                <a:srgbClr val="000000"/>
              </a:buClr>
              <a:buNone/>
              <a:defRPr/>
            </a:pPr>
            <a:r>
              <a:rPr lang="en-US" sz="3600" dirty="0">
                <a:solidFill>
                  <a:srgbClr val="000000"/>
                </a:solidFill>
                <a:latin typeface="+mn-lt"/>
              </a:rPr>
              <a:t>9. First and 10 at team A’s 20 </a:t>
            </a:r>
            <a:r>
              <a:rPr lang="en-US" sz="3600" dirty="0" err="1">
                <a:solidFill>
                  <a:srgbClr val="000000"/>
                </a:solidFill>
                <a:latin typeface="+mn-lt"/>
              </a:rPr>
              <a:t>yardline</a:t>
            </a:r>
            <a:r>
              <a:rPr lang="en-US" sz="3600" dirty="0">
                <a:solidFill>
                  <a:srgbClr val="000000"/>
                </a:solidFill>
                <a:latin typeface="+mn-lt"/>
              </a:rPr>
              <a:t>. Quarterback A1 runs to team A’s 23 </a:t>
            </a:r>
            <a:r>
              <a:rPr lang="en-US" sz="3600" dirty="0" err="1">
                <a:solidFill>
                  <a:srgbClr val="000000"/>
                </a:solidFill>
                <a:latin typeface="+mn-lt"/>
              </a:rPr>
              <a:t>yardline</a:t>
            </a:r>
            <a:r>
              <a:rPr lang="en-US" sz="3600" dirty="0">
                <a:solidFill>
                  <a:srgbClr val="000000"/>
                </a:solidFill>
                <a:latin typeface="+mn-lt"/>
              </a:rPr>
              <a:t>, retreats to team A’s 16 </a:t>
            </a:r>
            <a:r>
              <a:rPr lang="en-US" sz="3600" dirty="0" err="1">
                <a:solidFill>
                  <a:srgbClr val="000000"/>
                </a:solidFill>
                <a:latin typeface="+mn-lt"/>
              </a:rPr>
              <a:t>yardline</a:t>
            </a:r>
            <a:r>
              <a:rPr lang="en-US" sz="3600" dirty="0">
                <a:solidFill>
                  <a:srgbClr val="000000"/>
                </a:solidFill>
                <a:latin typeface="+mn-lt"/>
              </a:rPr>
              <a:t> and throws a pass that is caught by eligible A2 at team A’s 37 </a:t>
            </a:r>
            <a:r>
              <a:rPr lang="en-US" sz="3600" dirty="0" err="1">
                <a:solidFill>
                  <a:srgbClr val="000000"/>
                </a:solidFill>
                <a:latin typeface="+mn-lt"/>
              </a:rPr>
              <a:t>yardline</a:t>
            </a:r>
            <a:r>
              <a:rPr lang="en-US" sz="3600" dirty="0">
                <a:solidFill>
                  <a:srgbClr val="000000"/>
                </a:solidFill>
                <a:latin typeface="+mn-lt"/>
              </a:rPr>
              <a:t>.</a:t>
            </a:r>
          </a:p>
        </p:txBody>
      </p:sp>
      <p:sp>
        <p:nvSpPr>
          <p:cNvPr id="7" name="TextBox 6"/>
          <p:cNvSpPr txBox="1"/>
          <p:nvPr/>
        </p:nvSpPr>
        <p:spPr>
          <a:xfrm>
            <a:off x="642257" y="5190080"/>
            <a:ext cx="10896102" cy="1200329"/>
          </a:xfrm>
          <a:prstGeom prst="rect">
            <a:avLst/>
          </a:prstGeom>
          <a:noFill/>
        </p:spPr>
        <p:txBody>
          <a:bodyPr wrap="square" rtlCol="0">
            <a:spAutoFit/>
          </a:bodyPr>
          <a:lstStyle/>
          <a:p>
            <a:pPr marL="0" lvl="1">
              <a:buClr>
                <a:srgbClr val="000000"/>
              </a:buClr>
              <a:defRPr/>
            </a:pPr>
            <a:r>
              <a:rPr lang="en-US" sz="3600" u="sng" dirty="0">
                <a:solidFill>
                  <a:srgbClr val="00B050"/>
                </a:solidFill>
              </a:rPr>
              <a:t>Choice a is correct. only issue is where is the passer when he throws the pass, not where he has been.</a:t>
            </a:r>
            <a:endParaRPr kumimoji="0" lang="en-US" sz="36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8" name="Text Placeholder 2"/>
          <p:cNvSpPr txBox="1">
            <a:spLocks/>
          </p:cNvSpPr>
          <p:nvPr/>
        </p:nvSpPr>
        <p:spPr bwMode="auto">
          <a:xfrm>
            <a:off x="696932" y="2999202"/>
            <a:ext cx="11005457" cy="23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kern="0" dirty="0">
                <a:solidFill>
                  <a:srgbClr val="000000"/>
                </a:solidFill>
                <a:latin typeface="+mn-lt"/>
              </a:rPr>
              <a:t>a. No Foul</a:t>
            </a:r>
          </a:p>
          <a:p>
            <a:pPr marL="50800" indent="0">
              <a:buClr>
                <a:srgbClr val="000000"/>
              </a:buClr>
              <a:buNone/>
              <a:defRPr/>
            </a:pPr>
            <a:r>
              <a:rPr lang="en-US" sz="3600" kern="0" dirty="0">
                <a:solidFill>
                  <a:srgbClr val="000000"/>
                </a:solidFill>
                <a:latin typeface="+mn-lt"/>
              </a:rPr>
              <a:t>b. Foul; penalty 5 yards from previous spot &amp; LOD </a:t>
            </a:r>
          </a:p>
          <a:p>
            <a:pPr marL="50800" indent="0">
              <a:buClr>
                <a:srgbClr val="000000"/>
              </a:buClr>
              <a:buNone/>
              <a:defRPr/>
            </a:pPr>
            <a:r>
              <a:rPr lang="en-US" sz="3600" kern="0" dirty="0">
                <a:solidFill>
                  <a:srgbClr val="000000"/>
                </a:solidFill>
                <a:latin typeface="+mn-lt"/>
              </a:rPr>
              <a:t>c. Foul; penalty 5 yards from spot of the pass &amp; LOD</a:t>
            </a:r>
          </a:p>
        </p:txBody>
      </p:sp>
      <p:sp>
        <p:nvSpPr>
          <p:cNvPr id="9"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4143190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964949"/>
            <a:ext cx="11005457" cy="2301202"/>
          </a:xfrm>
        </p:spPr>
        <p:txBody>
          <a:bodyPr/>
          <a:lstStyle/>
          <a:p>
            <a:pPr marL="50800" indent="0">
              <a:buClr>
                <a:srgbClr val="000000"/>
              </a:buClr>
              <a:buNone/>
              <a:defRPr/>
            </a:pPr>
            <a:r>
              <a:rPr lang="en-US" sz="3600" dirty="0">
                <a:solidFill>
                  <a:srgbClr val="000000"/>
                </a:solidFill>
                <a:latin typeface="+mn-lt"/>
              </a:rPr>
              <a:t>10. First and 10 at team B’s 30 </a:t>
            </a:r>
            <a:r>
              <a:rPr lang="en-US" sz="3600" dirty="0" err="1">
                <a:solidFill>
                  <a:srgbClr val="000000"/>
                </a:solidFill>
                <a:latin typeface="+mn-lt"/>
              </a:rPr>
              <a:t>yardline</a:t>
            </a:r>
            <a:r>
              <a:rPr lang="en-US" sz="3600" dirty="0">
                <a:solidFill>
                  <a:srgbClr val="000000"/>
                </a:solidFill>
                <a:latin typeface="+mn-lt"/>
              </a:rPr>
              <a:t>. Receiver A1 catches a pass and heads toward the </a:t>
            </a:r>
            <a:r>
              <a:rPr lang="en-US" sz="3600" dirty="0" err="1">
                <a:solidFill>
                  <a:srgbClr val="000000"/>
                </a:solidFill>
                <a:latin typeface="+mn-lt"/>
              </a:rPr>
              <a:t>goalline</a:t>
            </a:r>
            <a:r>
              <a:rPr lang="en-US" sz="3600" dirty="0">
                <a:solidFill>
                  <a:srgbClr val="000000"/>
                </a:solidFill>
                <a:latin typeface="+mn-lt"/>
              </a:rPr>
              <a:t>. He is at team B’s six </a:t>
            </a:r>
            <a:r>
              <a:rPr lang="en-US" sz="3600" dirty="0" err="1">
                <a:solidFill>
                  <a:srgbClr val="000000"/>
                </a:solidFill>
                <a:latin typeface="+mn-lt"/>
              </a:rPr>
              <a:t>yardline</a:t>
            </a:r>
            <a:r>
              <a:rPr lang="en-US" sz="3600" dirty="0">
                <a:solidFill>
                  <a:srgbClr val="000000"/>
                </a:solidFill>
                <a:latin typeface="+mn-lt"/>
              </a:rPr>
              <a:t> when he taunts pursuing B2. A1 crosses the </a:t>
            </a:r>
            <a:r>
              <a:rPr lang="en-US" sz="3600" dirty="0" err="1">
                <a:solidFill>
                  <a:srgbClr val="000000"/>
                </a:solidFill>
                <a:latin typeface="+mn-lt"/>
              </a:rPr>
              <a:t>goalline</a:t>
            </a:r>
            <a:r>
              <a:rPr lang="en-US" sz="3600" dirty="0">
                <a:solidFill>
                  <a:srgbClr val="000000"/>
                </a:solidFill>
                <a:latin typeface="+mn-lt"/>
              </a:rPr>
              <a:t> with ball in his possession.</a:t>
            </a:r>
          </a:p>
        </p:txBody>
      </p:sp>
      <p:sp>
        <p:nvSpPr>
          <p:cNvPr id="7" name="TextBox 6"/>
          <p:cNvSpPr txBox="1"/>
          <p:nvPr/>
        </p:nvSpPr>
        <p:spPr>
          <a:xfrm>
            <a:off x="642257" y="5462531"/>
            <a:ext cx="10896102" cy="1200329"/>
          </a:xfrm>
          <a:prstGeom prst="rect">
            <a:avLst/>
          </a:prstGeom>
          <a:noFill/>
        </p:spPr>
        <p:txBody>
          <a:bodyPr wrap="square" rtlCol="0">
            <a:spAutoFit/>
          </a:bodyPr>
          <a:lstStyle/>
          <a:p>
            <a:pPr marL="0" lvl="1">
              <a:buClr>
                <a:srgbClr val="000000"/>
              </a:buClr>
              <a:defRPr/>
            </a:pPr>
            <a:r>
              <a:rPr lang="en-US" sz="3600" u="sng" dirty="0">
                <a:solidFill>
                  <a:srgbClr val="00B050"/>
                </a:solidFill>
              </a:rPr>
              <a:t>Choice b is correct.  30+ years ago, choice c. was the rule.  It was rarely called, hence the rule change!</a:t>
            </a:r>
            <a:endParaRPr kumimoji="0" lang="en-US" sz="36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8" name="Text Placeholder 2"/>
          <p:cNvSpPr txBox="1">
            <a:spLocks/>
          </p:cNvSpPr>
          <p:nvPr/>
        </p:nvSpPr>
        <p:spPr bwMode="auto">
          <a:xfrm>
            <a:off x="642257" y="3051083"/>
            <a:ext cx="11005457" cy="23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kern="0" dirty="0">
                <a:solidFill>
                  <a:srgbClr val="000000"/>
                </a:solidFill>
                <a:latin typeface="+mn-lt"/>
              </a:rPr>
              <a:t>a. No foul.  Touchdown counts</a:t>
            </a:r>
          </a:p>
          <a:p>
            <a:pPr marL="50800" indent="0">
              <a:buClr>
                <a:srgbClr val="000000"/>
              </a:buClr>
              <a:buNone/>
              <a:defRPr/>
            </a:pPr>
            <a:r>
              <a:rPr lang="en-US" sz="3600" kern="0" dirty="0">
                <a:solidFill>
                  <a:srgbClr val="000000"/>
                </a:solidFill>
                <a:latin typeface="+mn-lt"/>
              </a:rPr>
              <a:t>b. Touchdown, but a 15-yard penalty will be enforced on the try or kickoff</a:t>
            </a:r>
          </a:p>
          <a:p>
            <a:pPr marL="50800" indent="0">
              <a:buClr>
                <a:srgbClr val="000000"/>
              </a:buClr>
              <a:buNone/>
              <a:defRPr/>
            </a:pPr>
            <a:r>
              <a:rPr lang="en-US" sz="3600" kern="0" dirty="0">
                <a:solidFill>
                  <a:srgbClr val="000000"/>
                </a:solidFill>
                <a:latin typeface="+mn-lt"/>
              </a:rPr>
              <a:t>c. No Score, A’s ball, 1/10 at team B’s 21 </a:t>
            </a:r>
            <a:r>
              <a:rPr lang="en-US" sz="3600" kern="0" dirty="0" err="1">
                <a:solidFill>
                  <a:srgbClr val="000000"/>
                </a:solidFill>
                <a:latin typeface="+mn-lt"/>
              </a:rPr>
              <a:t>yardline</a:t>
            </a:r>
            <a:r>
              <a:rPr lang="en-US" sz="3600" kern="0" dirty="0">
                <a:solidFill>
                  <a:srgbClr val="000000"/>
                </a:solidFill>
                <a:latin typeface="+mn-lt"/>
              </a:rPr>
              <a:t>. </a:t>
            </a:r>
          </a:p>
        </p:txBody>
      </p:sp>
      <p:sp>
        <p:nvSpPr>
          <p:cNvPr id="9"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26083202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964949"/>
            <a:ext cx="11005457" cy="2301202"/>
          </a:xfrm>
        </p:spPr>
        <p:txBody>
          <a:bodyPr/>
          <a:lstStyle/>
          <a:p>
            <a:pPr marL="50800" indent="0">
              <a:buClr>
                <a:srgbClr val="000000"/>
              </a:buClr>
              <a:buNone/>
              <a:defRPr/>
            </a:pPr>
            <a:r>
              <a:rPr lang="en-US" sz="3200" dirty="0">
                <a:solidFill>
                  <a:srgbClr val="000000"/>
                </a:solidFill>
                <a:latin typeface="+mn-lt"/>
              </a:rPr>
              <a:t>11. Third and five at team A’s 30 </a:t>
            </a:r>
            <a:r>
              <a:rPr lang="en-US" sz="3200" dirty="0" err="1">
                <a:solidFill>
                  <a:srgbClr val="000000"/>
                </a:solidFill>
                <a:latin typeface="+mn-lt"/>
              </a:rPr>
              <a:t>yardline</a:t>
            </a:r>
            <a:r>
              <a:rPr lang="en-US" sz="3200" dirty="0">
                <a:solidFill>
                  <a:srgbClr val="000000"/>
                </a:solidFill>
                <a:latin typeface="+mn-lt"/>
              </a:rPr>
              <a:t>. The handoff goes to A1, who fumbles. The ball is in flight when A2 bats it forward and it goes out of bounds at team A’s 35 </a:t>
            </a:r>
            <a:r>
              <a:rPr lang="en-US" sz="3200" dirty="0" err="1">
                <a:solidFill>
                  <a:srgbClr val="000000"/>
                </a:solidFill>
                <a:latin typeface="+mn-lt"/>
              </a:rPr>
              <a:t>yardline</a:t>
            </a:r>
            <a:r>
              <a:rPr lang="en-US" sz="3200" dirty="0">
                <a:solidFill>
                  <a:srgbClr val="000000"/>
                </a:solidFill>
                <a:latin typeface="+mn-lt"/>
              </a:rPr>
              <a:t>.</a:t>
            </a:r>
          </a:p>
        </p:txBody>
      </p:sp>
      <p:sp>
        <p:nvSpPr>
          <p:cNvPr id="7" name="TextBox 6"/>
          <p:cNvSpPr txBox="1"/>
          <p:nvPr/>
        </p:nvSpPr>
        <p:spPr>
          <a:xfrm>
            <a:off x="642257" y="5317204"/>
            <a:ext cx="10896102" cy="1077218"/>
          </a:xfrm>
          <a:prstGeom prst="rect">
            <a:avLst/>
          </a:prstGeom>
          <a:noFill/>
        </p:spPr>
        <p:txBody>
          <a:bodyPr wrap="square" rtlCol="0">
            <a:spAutoFit/>
          </a:bodyPr>
          <a:lstStyle/>
          <a:p>
            <a:pPr marL="0" lvl="1">
              <a:buClr>
                <a:srgbClr val="000000"/>
              </a:buClr>
              <a:defRPr/>
            </a:pPr>
            <a:r>
              <a:rPr lang="en-US" sz="3200" u="sng" dirty="0">
                <a:solidFill>
                  <a:srgbClr val="00B050"/>
                </a:solidFill>
              </a:rPr>
              <a:t>Choice a is correct, a fumble in flight may be batted rule 9.7.2 page 73.</a:t>
            </a:r>
            <a:endParaRPr kumimoji="0" lang="en-US" sz="32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8" name="Text Placeholder 2"/>
          <p:cNvSpPr txBox="1">
            <a:spLocks/>
          </p:cNvSpPr>
          <p:nvPr/>
        </p:nvSpPr>
        <p:spPr bwMode="auto">
          <a:xfrm>
            <a:off x="642257" y="2590640"/>
            <a:ext cx="11005457" cy="23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200" kern="0" dirty="0">
                <a:solidFill>
                  <a:srgbClr val="000000"/>
                </a:solidFill>
                <a:latin typeface="+mn-lt"/>
              </a:rPr>
              <a:t>a.	No foul.  A fumble in flight can be batted. T/F?</a:t>
            </a:r>
          </a:p>
          <a:p>
            <a:pPr marL="50800" indent="0">
              <a:buClr>
                <a:srgbClr val="000000"/>
              </a:buClr>
              <a:buNone/>
              <a:defRPr/>
            </a:pPr>
            <a:r>
              <a:rPr lang="en-US" sz="3200" kern="0" dirty="0">
                <a:solidFill>
                  <a:srgbClr val="000000"/>
                </a:solidFill>
                <a:latin typeface="+mn-lt"/>
              </a:rPr>
              <a:t>b.	Foul.  The 10-yard penalty is enforced from the spot of the foul and includes loss of down.  T/F?</a:t>
            </a:r>
          </a:p>
          <a:p>
            <a:pPr marL="50800" indent="0">
              <a:buClr>
                <a:srgbClr val="000000"/>
              </a:buClr>
              <a:buNone/>
              <a:defRPr/>
            </a:pPr>
            <a:r>
              <a:rPr lang="en-US" sz="3200" kern="0" dirty="0">
                <a:solidFill>
                  <a:srgbClr val="000000"/>
                </a:solidFill>
                <a:latin typeface="+mn-lt"/>
              </a:rPr>
              <a:t>c.	Foul.  The 10-yard penalty is enforced at the spot of the foul and the down is repeated T/F</a:t>
            </a:r>
          </a:p>
        </p:txBody>
      </p:sp>
      <p:sp>
        <p:nvSpPr>
          <p:cNvPr id="9"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386391058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AB39A-047D-9941-B684-FDEB5A7038D8}"/>
              </a:ext>
            </a:extLst>
          </p:cNvPr>
          <p:cNvSpPr>
            <a:spLocks noGrp="1"/>
          </p:cNvSpPr>
          <p:nvPr>
            <p:ph type="title"/>
          </p:nvPr>
        </p:nvSpPr>
        <p:spPr>
          <a:xfrm>
            <a:off x="838200" y="73025"/>
            <a:ext cx="10515600" cy="968375"/>
          </a:xfrm>
        </p:spPr>
        <p:txBody>
          <a:bodyPr/>
          <a:lstStyle/>
          <a:p>
            <a:pPr algn="ctr" eaLnBrk="1" fontAlgn="auto" hangingPunct="1">
              <a:defRPr/>
            </a:pPr>
            <a:r>
              <a:rPr lang="en-US" b="1" dirty="0">
                <a:solidFill>
                  <a:schemeClr val="tx1"/>
                </a:solidFill>
                <a:latin typeface="+mn-lt"/>
              </a:rPr>
              <a:t>RECRUITMENT </a:t>
            </a:r>
          </a:p>
        </p:txBody>
      </p:sp>
      <p:pic>
        <p:nvPicPr>
          <p:cNvPr id="6" name="Picture 5" descr="A picture containing website&#10;&#10;Description automatically generated">
            <a:extLst>
              <a:ext uri="{FF2B5EF4-FFF2-40B4-BE49-F238E27FC236}">
                <a16:creationId xmlns:a16="http://schemas.microsoft.com/office/drawing/2014/main" id="{ED72E81E-BAA1-6943-9546-2E6584C12D70}"/>
              </a:ext>
            </a:extLst>
          </p:cNvPr>
          <p:cNvPicPr>
            <a:picLocks noChangeAspect="1"/>
          </p:cNvPicPr>
          <p:nvPr/>
        </p:nvPicPr>
        <p:blipFill>
          <a:blip r:embed="rId2"/>
          <a:stretch>
            <a:fillRect/>
          </a:stretch>
        </p:blipFill>
        <p:spPr>
          <a:xfrm>
            <a:off x="3712748" y="772999"/>
            <a:ext cx="4681611" cy="6058554"/>
          </a:xfrm>
          <a:prstGeom prst="rect">
            <a:avLst/>
          </a:prstGeom>
        </p:spPr>
      </p:pic>
      <p:sp>
        <p:nvSpPr>
          <p:cNvPr id="7" name="TextBox 6">
            <a:extLst>
              <a:ext uri="{FF2B5EF4-FFF2-40B4-BE49-F238E27FC236}">
                <a16:creationId xmlns:a16="http://schemas.microsoft.com/office/drawing/2014/main" id="{916AA011-4548-A44C-84C6-6FF1C65A77E3}"/>
              </a:ext>
            </a:extLst>
          </p:cNvPr>
          <p:cNvSpPr txBox="1"/>
          <p:nvPr/>
        </p:nvSpPr>
        <p:spPr>
          <a:xfrm>
            <a:off x="8372014" y="868279"/>
            <a:ext cx="3819986" cy="1384995"/>
          </a:xfrm>
          <a:prstGeom prst="rect">
            <a:avLst/>
          </a:prstGeom>
          <a:noFill/>
        </p:spPr>
        <p:txBody>
          <a:bodyPr wrap="square" rtlCol="0">
            <a:spAutoFit/>
          </a:bodyPr>
          <a:lstStyle/>
          <a:p>
            <a:pPr marL="50800">
              <a:buClr>
                <a:schemeClr val="tx1"/>
              </a:buClr>
            </a:pPr>
            <a:r>
              <a:rPr lang="en-US" sz="4400" b="1" dirty="0">
                <a:solidFill>
                  <a:schemeClr val="tx1"/>
                </a:solidFill>
                <a:latin typeface="Comic Sans MS" panose="030F0902030302020204" pitchFamily="66" charset="0"/>
              </a:rPr>
              <a:t>- </a:t>
            </a:r>
            <a:r>
              <a:rPr lang="en-US" sz="4000" b="1" dirty="0">
                <a:solidFill>
                  <a:schemeClr val="tx1"/>
                </a:solidFill>
                <a:latin typeface="Comic Sans MS" panose="030F0902030302020204" pitchFamily="66" charset="0"/>
              </a:rPr>
              <a:t>BUSINESS</a:t>
            </a:r>
          </a:p>
          <a:p>
            <a:pPr marL="50800">
              <a:buClr>
                <a:schemeClr val="tx1"/>
              </a:buClr>
            </a:pPr>
            <a:r>
              <a:rPr lang="en-US" sz="4000" b="1" dirty="0">
                <a:solidFill>
                  <a:schemeClr val="tx1"/>
                </a:solidFill>
                <a:latin typeface="Comic Sans MS" panose="030F0902030302020204" pitchFamily="66" charset="0"/>
              </a:rPr>
              <a:t>     CARDS</a:t>
            </a:r>
          </a:p>
        </p:txBody>
      </p:sp>
      <p:sp>
        <p:nvSpPr>
          <p:cNvPr id="8" name="TextBox 7">
            <a:extLst>
              <a:ext uri="{FF2B5EF4-FFF2-40B4-BE49-F238E27FC236}">
                <a16:creationId xmlns:a16="http://schemas.microsoft.com/office/drawing/2014/main" id="{2817B53B-3D8C-8B4C-8DC7-FD7D8A4F7E79}"/>
              </a:ext>
            </a:extLst>
          </p:cNvPr>
          <p:cNvSpPr txBox="1"/>
          <p:nvPr/>
        </p:nvSpPr>
        <p:spPr>
          <a:xfrm>
            <a:off x="584463" y="2671664"/>
            <a:ext cx="2611224" cy="1938992"/>
          </a:xfrm>
          <a:prstGeom prst="rect">
            <a:avLst/>
          </a:prstGeom>
          <a:noFill/>
        </p:spPr>
        <p:txBody>
          <a:bodyPr wrap="square" rtlCol="0">
            <a:spAutoFit/>
          </a:bodyPr>
          <a:lstStyle/>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          </a:t>
            </a:r>
          </a:p>
        </p:txBody>
      </p:sp>
      <p:sp>
        <p:nvSpPr>
          <p:cNvPr id="9" name="TextBox 8">
            <a:extLst>
              <a:ext uri="{FF2B5EF4-FFF2-40B4-BE49-F238E27FC236}">
                <a16:creationId xmlns:a16="http://schemas.microsoft.com/office/drawing/2014/main" id="{4FBACBA8-E8EE-514A-B97D-30F1E0CA69DE}"/>
              </a:ext>
            </a:extLst>
          </p:cNvPr>
          <p:cNvSpPr txBox="1"/>
          <p:nvPr/>
        </p:nvSpPr>
        <p:spPr>
          <a:xfrm>
            <a:off x="461525" y="4941107"/>
            <a:ext cx="3627899" cy="1323439"/>
          </a:xfrm>
          <a:prstGeom prst="rect">
            <a:avLst/>
          </a:prstGeom>
          <a:noFill/>
        </p:spPr>
        <p:txBody>
          <a:bodyPr wrap="square" rtlCol="0">
            <a:spAutoFit/>
          </a:bodyPr>
          <a:lstStyle/>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ON-GOING EFFORT BY ALL</a:t>
            </a:r>
          </a:p>
        </p:txBody>
      </p:sp>
      <p:sp>
        <p:nvSpPr>
          <p:cNvPr id="10" name="TextBox 9">
            <a:extLst>
              <a:ext uri="{FF2B5EF4-FFF2-40B4-BE49-F238E27FC236}">
                <a16:creationId xmlns:a16="http://schemas.microsoft.com/office/drawing/2014/main" id="{1CD67D72-AB83-3940-B18A-35EE1A0E2D0D}"/>
              </a:ext>
            </a:extLst>
          </p:cNvPr>
          <p:cNvSpPr txBox="1"/>
          <p:nvPr/>
        </p:nvSpPr>
        <p:spPr>
          <a:xfrm>
            <a:off x="8599251" y="5020560"/>
            <a:ext cx="3440542" cy="1323439"/>
          </a:xfrm>
          <a:prstGeom prst="rect">
            <a:avLst/>
          </a:prstGeom>
          <a:noFill/>
        </p:spPr>
        <p:txBody>
          <a:bodyPr wrap="square" rtlCol="0">
            <a:spAutoFit/>
          </a:bodyPr>
          <a:lstStyle/>
          <a:p>
            <a:pPr marL="57150" indent="-6350">
              <a:buClr>
                <a:schemeClr val="tx1"/>
              </a:buClr>
            </a:pPr>
            <a:r>
              <a:rPr lang="en-US" sz="4000" b="1" dirty="0">
                <a:solidFill>
                  <a:schemeClr val="tx1"/>
                </a:solidFill>
                <a:latin typeface="Calibri" panose="020F0502020204030204" pitchFamily="34" charset="0"/>
                <a:cs typeface="Calibri" panose="020F0502020204030204" pitchFamily="34" charset="0"/>
              </a:rPr>
              <a:t>2021 &amp; 2022 FALL SEASONS </a:t>
            </a:r>
          </a:p>
        </p:txBody>
      </p:sp>
      <p:sp>
        <p:nvSpPr>
          <p:cNvPr id="11" name="TextBox 10">
            <a:extLst>
              <a:ext uri="{FF2B5EF4-FFF2-40B4-BE49-F238E27FC236}">
                <a16:creationId xmlns:a16="http://schemas.microsoft.com/office/drawing/2014/main" id="{C47EE88B-70E4-BF42-842D-1821E32CD5C0}"/>
              </a:ext>
            </a:extLst>
          </p:cNvPr>
          <p:cNvSpPr txBox="1"/>
          <p:nvPr/>
        </p:nvSpPr>
        <p:spPr>
          <a:xfrm>
            <a:off x="8889477" y="2751606"/>
            <a:ext cx="2733772" cy="1938992"/>
          </a:xfrm>
          <a:prstGeom prst="rect">
            <a:avLst/>
          </a:prstGeom>
          <a:noFill/>
        </p:spPr>
        <p:txBody>
          <a:bodyPr wrap="square" rtlCol="0">
            <a:spAutoFit/>
          </a:bodyPr>
          <a:lstStyle/>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a:t>
            </a:r>
          </a:p>
          <a:p>
            <a:pPr marL="50800">
              <a:buClr>
                <a:schemeClr val="tx1"/>
              </a:buClr>
            </a:pPr>
            <a:r>
              <a:rPr lang="en-US" sz="4000" b="1" dirty="0">
                <a:solidFill>
                  <a:schemeClr val="tx1"/>
                </a:solidFill>
                <a:latin typeface="Calibri" panose="020F0502020204030204" pitchFamily="34" charset="0"/>
                <a:cs typeface="Calibri" panose="020F0502020204030204" pitchFamily="34" charset="0"/>
              </a:rPr>
              <a:t>RECRUIT          </a:t>
            </a:r>
          </a:p>
        </p:txBody>
      </p:sp>
      <p:sp>
        <p:nvSpPr>
          <p:cNvPr id="12" name="TextBox 11">
            <a:extLst>
              <a:ext uri="{FF2B5EF4-FFF2-40B4-BE49-F238E27FC236}">
                <a16:creationId xmlns:a16="http://schemas.microsoft.com/office/drawing/2014/main" id="{00440512-7B5E-7A4B-B7D8-AC5CBD2479BE}"/>
              </a:ext>
            </a:extLst>
          </p:cNvPr>
          <p:cNvSpPr txBox="1"/>
          <p:nvPr/>
        </p:nvSpPr>
        <p:spPr>
          <a:xfrm>
            <a:off x="177144" y="866382"/>
            <a:ext cx="3819986" cy="1384995"/>
          </a:xfrm>
          <a:prstGeom prst="rect">
            <a:avLst/>
          </a:prstGeom>
          <a:noFill/>
        </p:spPr>
        <p:txBody>
          <a:bodyPr wrap="square" rtlCol="0">
            <a:spAutoFit/>
          </a:bodyPr>
          <a:lstStyle/>
          <a:p>
            <a:pPr marL="50800">
              <a:buClr>
                <a:schemeClr val="tx1"/>
              </a:buClr>
            </a:pPr>
            <a:r>
              <a:rPr lang="en-US" sz="4400" b="1" dirty="0">
                <a:solidFill>
                  <a:schemeClr val="tx1"/>
                </a:solidFill>
                <a:latin typeface="Comic Sans MS" panose="030F0902030302020204" pitchFamily="66" charset="0"/>
              </a:rPr>
              <a:t>- </a:t>
            </a:r>
            <a:r>
              <a:rPr lang="en-US" sz="4000" b="1" dirty="0">
                <a:solidFill>
                  <a:schemeClr val="tx1"/>
                </a:solidFill>
                <a:latin typeface="Comic Sans MS" panose="030F0902030302020204" pitchFamily="66" charset="0"/>
              </a:rPr>
              <a:t>FLYER</a:t>
            </a:r>
          </a:p>
          <a:p>
            <a:pPr marL="50800">
              <a:buClr>
                <a:schemeClr val="tx1"/>
              </a:buClr>
            </a:pPr>
            <a:r>
              <a:rPr lang="en-US" sz="4000" b="1" dirty="0">
                <a:solidFill>
                  <a:schemeClr val="tx1"/>
                </a:solidFill>
                <a:latin typeface="Comic Sans MS" panose="030F0902030302020204" pitchFamily="66" charset="0"/>
              </a:rPr>
              <a:t>   DISTRO</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75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0-#ppt_w/2"/>
                                          </p:val>
                                        </p:tav>
                                        <p:tav tm="100000">
                                          <p:val>
                                            <p:strVal val="#ppt_x"/>
                                          </p:val>
                                        </p:tav>
                                      </p:tavLst>
                                    </p:anim>
                                    <p:anim calcmode="lin" valueType="num">
                                      <p:cBhvr additive="base">
                                        <p:cTn id="18" dur="75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1+#ppt_w/2"/>
                                          </p:val>
                                        </p:tav>
                                        <p:tav tm="100000">
                                          <p:val>
                                            <p:strVal val="#ppt_x"/>
                                          </p:val>
                                        </p:tav>
                                      </p:tavLst>
                                    </p:anim>
                                    <p:anim calcmode="lin" valueType="num">
                                      <p:cBhvr additive="base">
                                        <p:cTn id="23" dur="75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Scale>
                                      <p:cBhvr>
                                        <p:cTn id="27" dur="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750" decel="50000" fill="hold">
                                          <p:stCondLst>
                                            <p:cond delay="0"/>
                                          </p:stCondLst>
                                        </p:cTn>
                                        <p:tgtEl>
                                          <p:spTgt spid="9"/>
                                        </p:tgtEl>
                                        <p:attrNameLst>
                                          <p:attrName>ppt_x</p:attrName>
                                          <p:attrName>ppt_y</p:attrName>
                                        </p:attrNameLst>
                                      </p:cBhvr>
                                    </p:animMotion>
                                    <p:animEffect transition="in" filter="fade">
                                      <p:cBhvr>
                                        <p:cTn id="29" dur="750"/>
                                        <p:tgtEl>
                                          <p:spTgt spid="9"/>
                                        </p:tgtEl>
                                      </p:cBhvr>
                                    </p:animEffect>
                                  </p:childTnLst>
                                </p:cTn>
                              </p:par>
                            </p:childTnLst>
                          </p:cTn>
                        </p:par>
                        <p:par>
                          <p:cTn id="30" fill="hold">
                            <p:stCondLst>
                              <p:cond delay="3000"/>
                            </p:stCondLst>
                            <p:childTnLst>
                              <p:par>
                                <p:cTn id="31" presetID="10" presetClass="entr" presetSubtype="0" fill="hold" grpId="1"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1"/>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964949"/>
            <a:ext cx="11005457" cy="2301202"/>
          </a:xfrm>
        </p:spPr>
        <p:txBody>
          <a:bodyPr/>
          <a:lstStyle/>
          <a:p>
            <a:pPr marL="50800" indent="0">
              <a:buClr>
                <a:srgbClr val="000000"/>
              </a:buClr>
              <a:buNone/>
              <a:defRPr/>
            </a:pPr>
            <a:r>
              <a:rPr lang="en-US" dirty="0">
                <a:solidFill>
                  <a:srgbClr val="000000"/>
                </a:solidFill>
                <a:latin typeface="+mn-lt"/>
              </a:rPr>
              <a:t>12. Team A has the ball, second and nine at its own 21 </a:t>
            </a:r>
            <a:r>
              <a:rPr lang="en-US" dirty="0" err="1">
                <a:solidFill>
                  <a:srgbClr val="000000"/>
                </a:solidFill>
                <a:latin typeface="+mn-lt"/>
              </a:rPr>
              <a:t>yardline</a:t>
            </a:r>
            <a:r>
              <a:rPr lang="en-US" dirty="0">
                <a:solidFill>
                  <a:srgbClr val="000000"/>
                </a:solidFill>
                <a:latin typeface="+mn-lt"/>
              </a:rPr>
              <a:t>. A1 advances to team A’s 28 </a:t>
            </a:r>
            <a:r>
              <a:rPr lang="en-US" dirty="0" err="1">
                <a:solidFill>
                  <a:srgbClr val="000000"/>
                </a:solidFill>
                <a:latin typeface="+mn-lt"/>
              </a:rPr>
              <a:t>yardline</a:t>
            </a:r>
            <a:r>
              <a:rPr lang="en-US" dirty="0">
                <a:solidFill>
                  <a:srgbClr val="000000"/>
                </a:solidFill>
                <a:latin typeface="+mn-lt"/>
              </a:rPr>
              <a:t> and fumbles. The ball bounces high into the air. B2 leaps, grabs the ball while he is airborne and returns to the ground touching the sideline at team A’s 30 </a:t>
            </a:r>
            <a:r>
              <a:rPr lang="en-US" dirty="0" err="1">
                <a:solidFill>
                  <a:srgbClr val="000000"/>
                </a:solidFill>
                <a:latin typeface="+mn-lt"/>
              </a:rPr>
              <a:t>yardline</a:t>
            </a:r>
            <a:r>
              <a:rPr lang="en-US" dirty="0">
                <a:solidFill>
                  <a:srgbClr val="000000"/>
                </a:solidFill>
                <a:latin typeface="+mn-lt"/>
              </a:rPr>
              <a:t>. As a result:</a:t>
            </a:r>
          </a:p>
        </p:txBody>
      </p:sp>
      <p:sp>
        <p:nvSpPr>
          <p:cNvPr id="7" name="TextBox 6"/>
          <p:cNvSpPr txBox="1"/>
          <p:nvPr/>
        </p:nvSpPr>
        <p:spPr>
          <a:xfrm>
            <a:off x="642256" y="5703066"/>
            <a:ext cx="10896102" cy="584775"/>
          </a:xfrm>
          <a:prstGeom prst="rect">
            <a:avLst/>
          </a:prstGeom>
          <a:noFill/>
        </p:spPr>
        <p:txBody>
          <a:bodyPr wrap="square" rtlCol="0">
            <a:spAutoFit/>
          </a:bodyPr>
          <a:lstStyle/>
          <a:p>
            <a:pPr marL="0" lvl="1">
              <a:buClr>
                <a:srgbClr val="000000"/>
              </a:buClr>
              <a:defRPr/>
            </a:pPr>
            <a:r>
              <a:rPr lang="en-US" sz="3200" u="sng" dirty="0">
                <a:solidFill>
                  <a:srgbClr val="00B050"/>
                </a:solidFill>
              </a:rPr>
              <a:t>Choice a is correct.  ball is </a:t>
            </a:r>
            <a:r>
              <a:rPr lang="en-US" sz="3200" u="sng" dirty="0" err="1">
                <a:solidFill>
                  <a:srgbClr val="00B050"/>
                </a:solidFill>
              </a:rPr>
              <a:t>oob</a:t>
            </a:r>
            <a:r>
              <a:rPr lang="en-US" sz="3200" u="sng" dirty="0">
                <a:solidFill>
                  <a:srgbClr val="00B050"/>
                </a:solidFill>
              </a:rPr>
              <a:t> when B2 touches s/l.</a:t>
            </a:r>
            <a:endParaRPr kumimoji="0" lang="en-US" sz="32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8" name="Text Placeholder 2"/>
          <p:cNvSpPr txBox="1">
            <a:spLocks/>
          </p:cNvSpPr>
          <p:nvPr/>
        </p:nvSpPr>
        <p:spPr bwMode="auto">
          <a:xfrm>
            <a:off x="642256" y="3167816"/>
            <a:ext cx="11005457" cy="23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kern="0" dirty="0">
                <a:solidFill>
                  <a:srgbClr val="000000"/>
                </a:solidFill>
                <a:latin typeface="+mn-lt"/>
              </a:rPr>
              <a:t>a. The ball is dead when B2 touches the sideline.  It’s first and 10 for team A at team A’s 30 </a:t>
            </a:r>
            <a:r>
              <a:rPr lang="en-US" kern="0" dirty="0" err="1">
                <a:solidFill>
                  <a:srgbClr val="000000"/>
                </a:solidFill>
                <a:latin typeface="+mn-lt"/>
              </a:rPr>
              <a:t>yardline</a:t>
            </a:r>
            <a:endParaRPr lang="en-US" kern="0" dirty="0">
              <a:solidFill>
                <a:srgbClr val="000000"/>
              </a:solidFill>
              <a:latin typeface="+mn-lt"/>
            </a:endParaRPr>
          </a:p>
          <a:p>
            <a:pPr marL="50800" indent="0">
              <a:buClr>
                <a:srgbClr val="000000"/>
              </a:buClr>
              <a:buNone/>
              <a:defRPr/>
            </a:pPr>
            <a:r>
              <a:rPr lang="en-US" kern="0" dirty="0">
                <a:solidFill>
                  <a:srgbClr val="000000"/>
                </a:solidFill>
                <a:latin typeface="+mn-lt"/>
              </a:rPr>
              <a:t>b. B2 has recovered A’s fumble.  It’s first and 10 for Team A from its 30 </a:t>
            </a:r>
            <a:r>
              <a:rPr lang="en-US" kern="0" dirty="0" err="1">
                <a:solidFill>
                  <a:srgbClr val="000000"/>
                </a:solidFill>
                <a:latin typeface="+mn-lt"/>
              </a:rPr>
              <a:t>yardline</a:t>
            </a:r>
            <a:endParaRPr lang="en-US" kern="0" dirty="0">
              <a:solidFill>
                <a:srgbClr val="000000"/>
              </a:solidFill>
              <a:latin typeface="+mn-lt"/>
            </a:endParaRPr>
          </a:p>
          <a:p>
            <a:pPr marL="50800" indent="0">
              <a:buClr>
                <a:srgbClr val="000000"/>
              </a:buClr>
              <a:buNone/>
              <a:defRPr/>
            </a:pPr>
            <a:r>
              <a:rPr lang="en-US" kern="0" dirty="0">
                <a:solidFill>
                  <a:srgbClr val="000000"/>
                </a:solidFill>
                <a:latin typeface="+mn-lt"/>
              </a:rPr>
              <a:t>c. Its third and two for team A at its 28 </a:t>
            </a:r>
            <a:r>
              <a:rPr lang="en-US" kern="0" dirty="0" err="1">
                <a:solidFill>
                  <a:srgbClr val="000000"/>
                </a:solidFill>
                <a:latin typeface="+mn-lt"/>
              </a:rPr>
              <a:t>yardline</a:t>
            </a:r>
            <a:endParaRPr lang="en-US" kern="0" dirty="0">
              <a:solidFill>
                <a:srgbClr val="000000"/>
              </a:solidFill>
              <a:latin typeface="+mn-lt"/>
            </a:endParaRPr>
          </a:p>
        </p:txBody>
      </p:sp>
      <p:sp>
        <p:nvSpPr>
          <p:cNvPr id="9"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189336842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964949"/>
            <a:ext cx="11005457" cy="2301202"/>
          </a:xfrm>
        </p:spPr>
        <p:txBody>
          <a:bodyPr/>
          <a:lstStyle/>
          <a:p>
            <a:pPr marL="50800" indent="0">
              <a:buClr>
                <a:srgbClr val="000000"/>
              </a:buClr>
              <a:buNone/>
              <a:defRPr/>
            </a:pPr>
            <a:r>
              <a:rPr lang="en-US" sz="3200" dirty="0">
                <a:solidFill>
                  <a:srgbClr val="000000"/>
                </a:solidFill>
                <a:latin typeface="+mn-lt"/>
              </a:rPr>
              <a:t>13. Third and seven at team A’s 23 </a:t>
            </a:r>
            <a:r>
              <a:rPr lang="en-US" sz="3200" dirty="0" err="1">
                <a:solidFill>
                  <a:srgbClr val="000000"/>
                </a:solidFill>
                <a:latin typeface="+mn-lt"/>
              </a:rPr>
              <a:t>yardline</a:t>
            </a:r>
            <a:r>
              <a:rPr lang="en-US" sz="3200" dirty="0">
                <a:solidFill>
                  <a:srgbClr val="000000"/>
                </a:solidFill>
                <a:latin typeface="+mn-lt"/>
              </a:rPr>
              <a:t>. A1’s forward pass is intended for eligible A2 at team A’s 35 </a:t>
            </a:r>
            <a:r>
              <a:rPr lang="en-US" sz="3200" dirty="0" err="1">
                <a:solidFill>
                  <a:srgbClr val="000000"/>
                </a:solidFill>
                <a:latin typeface="+mn-lt"/>
              </a:rPr>
              <a:t>yardline</a:t>
            </a:r>
            <a:r>
              <a:rPr lang="en-US" sz="3200" dirty="0">
                <a:solidFill>
                  <a:srgbClr val="000000"/>
                </a:solidFill>
                <a:latin typeface="+mn-lt"/>
              </a:rPr>
              <a:t>. B3 is flagged for defensive pass interference. Despite the interference, A2 makes the catch and carries the ball across team B’s </a:t>
            </a:r>
            <a:r>
              <a:rPr lang="en-US" sz="3200" dirty="0" err="1">
                <a:solidFill>
                  <a:srgbClr val="000000"/>
                </a:solidFill>
                <a:latin typeface="+mn-lt"/>
              </a:rPr>
              <a:t>goalline</a:t>
            </a:r>
            <a:r>
              <a:rPr lang="en-US" sz="3200" dirty="0">
                <a:solidFill>
                  <a:srgbClr val="000000"/>
                </a:solidFill>
                <a:latin typeface="+mn-lt"/>
              </a:rPr>
              <a:t>.</a:t>
            </a:r>
          </a:p>
        </p:txBody>
      </p:sp>
      <p:sp>
        <p:nvSpPr>
          <p:cNvPr id="7" name="TextBox 6"/>
          <p:cNvSpPr txBox="1"/>
          <p:nvPr/>
        </p:nvSpPr>
        <p:spPr>
          <a:xfrm>
            <a:off x="642256" y="5703066"/>
            <a:ext cx="10896102" cy="584775"/>
          </a:xfrm>
          <a:prstGeom prst="rect">
            <a:avLst/>
          </a:prstGeom>
          <a:noFill/>
        </p:spPr>
        <p:txBody>
          <a:bodyPr wrap="square" rtlCol="0">
            <a:spAutoFit/>
          </a:bodyPr>
          <a:lstStyle/>
          <a:p>
            <a:pPr marL="0" lvl="1">
              <a:buClr>
                <a:srgbClr val="000000"/>
              </a:buClr>
              <a:defRPr/>
            </a:pPr>
            <a:r>
              <a:rPr lang="en-US" sz="3200" u="sng" dirty="0">
                <a:solidFill>
                  <a:srgbClr val="00B050"/>
                </a:solidFill>
              </a:rPr>
              <a:t>Choice c is correct.  Choice a was the rule before 2003.</a:t>
            </a:r>
            <a:endParaRPr kumimoji="0" lang="en-US" sz="32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8" name="Text Placeholder 2"/>
          <p:cNvSpPr txBox="1">
            <a:spLocks/>
          </p:cNvSpPr>
          <p:nvPr/>
        </p:nvSpPr>
        <p:spPr bwMode="auto">
          <a:xfrm>
            <a:off x="587578" y="3401864"/>
            <a:ext cx="11005457" cy="23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200" kern="0" dirty="0">
                <a:solidFill>
                  <a:srgbClr val="000000"/>
                </a:solidFill>
                <a:latin typeface="+mn-lt"/>
              </a:rPr>
              <a:t>a.	Touchdown.  The penalty is declined by rule.</a:t>
            </a:r>
          </a:p>
          <a:p>
            <a:pPr marL="50800" indent="0">
              <a:buClr>
                <a:srgbClr val="000000"/>
              </a:buClr>
              <a:buNone/>
              <a:defRPr/>
            </a:pPr>
            <a:r>
              <a:rPr lang="en-US" sz="3200" kern="0" dirty="0">
                <a:solidFill>
                  <a:srgbClr val="000000"/>
                </a:solidFill>
                <a:latin typeface="+mn-lt"/>
              </a:rPr>
              <a:t>b.	First and 10 for team A at tis own 38 </a:t>
            </a:r>
            <a:r>
              <a:rPr lang="en-US" sz="3200" kern="0" dirty="0" err="1">
                <a:solidFill>
                  <a:srgbClr val="000000"/>
                </a:solidFill>
                <a:latin typeface="+mn-lt"/>
              </a:rPr>
              <a:t>yardline</a:t>
            </a:r>
            <a:endParaRPr lang="en-US" sz="3200" kern="0" dirty="0">
              <a:solidFill>
                <a:srgbClr val="000000"/>
              </a:solidFill>
              <a:latin typeface="+mn-lt"/>
            </a:endParaRPr>
          </a:p>
          <a:p>
            <a:pPr marL="50800" indent="0">
              <a:buClr>
                <a:srgbClr val="000000"/>
              </a:buClr>
              <a:buNone/>
              <a:defRPr/>
            </a:pPr>
            <a:r>
              <a:rPr lang="en-US" sz="3200" kern="0" dirty="0">
                <a:solidFill>
                  <a:srgbClr val="000000"/>
                </a:solidFill>
                <a:latin typeface="+mn-lt"/>
              </a:rPr>
              <a:t>c.	The touchdown counts; team A may choose to have the penalty enforced on either the try or the kickoff.</a:t>
            </a:r>
          </a:p>
        </p:txBody>
      </p:sp>
      <p:sp>
        <p:nvSpPr>
          <p:cNvPr id="9"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19855553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964949"/>
            <a:ext cx="11005457" cy="2301202"/>
          </a:xfrm>
        </p:spPr>
        <p:txBody>
          <a:bodyPr/>
          <a:lstStyle/>
          <a:p>
            <a:pPr marL="50800" indent="0">
              <a:buClr>
                <a:srgbClr val="000000"/>
              </a:buClr>
              <a:buNone/>
              <a:defRPr/>
            </a:pPr>
            <a:r>
              <a:rPr lang="en-US" sz="3200" dirty="0">
                <a:solidFill>
                  <a:srgbClr val="000000"/>
                </a:solidFill>
                <a:latin typeface="+mn-lt"/>
              </a:rPr>
              <a:t>14. Second and seven at team B’s 32 </a:t>
            </a:r>
            <a:r>
              <a:rPr lang="en-US" sz="3200" dirty="0" err="1">
                <a:solidFill>
                  <a:srgbClr val="000000"/>
                </a:solidFill>
                <a:latin typeface="+mn-lt"/>
              </a:rPr>
              <a:t>yardline</a:t>
            </a:r>
            <a:r>
              <a:rPr lang="en-US" sz="3200" dirty="0">
                <a:solidFill>
                  <a:srgbClr val="000000"/>
                </a:solidFill>
                <a:latin typeface="+mn-lt"/>
              </a:rPr>
              <a:t>. Eligible receiver A1 is airborne near the sideline when he receives and has firm control of a legal forward pass at team B’s 18 </a:t>
            </a:r>
            <a:r>
              <a:rPr lang="en-US" sz="3200" dirty="0" err="1">
                <a:solidFill>
                  <a:srgbClr val="000000"/>
                </a:solidFill>
                <a:latin typeface="+mn-lt"/>
              </a:rPr>
              <a:t>yardline</a:t>
            </a:r>
            <a:r>
              <a:rPr lang="en-US" sz="3200" dirty="0">
                <a:solidFill>
                  <a:srgbClr val="000000"/>
                </a:solidFill>
                <a:latin typeface="+mn-lt"/>
              </a:rPr>
              <a:t>. B2 pushes A1 so that he first touches out of bounds. At no time does A1 lose control of the ball.</a:t>
            </a:r>
          </a:p>
        </p:txBody>
      </p:sp>
      <p:sp>
        <p:nvSpPr>
          <p:cNvPr id="7" name="TextBox 6"/>
          <p:cNvSpPr txBox="1"/>
          <p:nvPr/>
        </p:nvSpPr>
        <p:spPr>
          <a:xfrm>
            <a:off x="642257" y="5592819"/>
            <a:ext cx="10896102" cy="1077218"/>
          </a:xfrm>
          <a:prstGeom prst="rect">
            <a:avLst/>
          </a:prstGeom>
          <a:noFill/>
        </p:spPr>
        <p:txBody>
          <a:bodyPr wrap="square" rtlCol="0">
            <a:spAutoFit/>
          </a:bodyPr>
          <a:lstStyle/>
          <a:p>
            <a:pPr marL="0" lvl="1">
              <a:buClr>
                <a:srgbClr val="000000"/>
              </a:buClr>
              <a:defRPr/>
            </a:pPr>
            <a:r>
              <a:rPr lang="en-US" sz="3200" u="sng" dirty="0">
                <a:solidFill>
                  <a:srgbClr val="00B050"/>
                </a:solidFill>
              </a:rPr>
              <a:t>Choice a was formerly the rule in high school!  We formerly had a “</a:t>
            </a:r>
            <a:r>
              <a:rPr lang="en-US" sz="3200" u="sng" dirty="0" err="1">
                <a:solidFill>
                  <a:srgbClr val="00B050"/>
                </a:solidFill>
              </a:rPr>
              <a:t>forceout</a:t>
            </a:r>
            <a:r>
              <a:rPr lang="en-US" sz="3200" u="sng" dirty="0">
                <a:solidFill>
                  <a:srgbClr val="00B050"/>
                </a:solidFill>
              </a:rPr>
              <a:t> rule”</a:t>
            </a:r>
            <a:endParaRPr kumimoji="0" lang="en-US" sz="32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8" name="Text Placeholder 2"/>
          <p:cNvSpPr txBox="1">
            <a:spLocks/>
          </p:cNvSpPr>
          <p:nvPr/>
        </p:nvSpPr>
        <p:spPr bwMode="auto">
          <a:xfrm>
            <a:off x="587578" y="3401864"/>
            <a:ext cx="11005457" cy="230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200" kern="0" dirty="0">
                <a:solidFill>
                  <a:srgbClr val="000000"/>
                </a:solidFill>
                <a:latin typeface="+mn-lt"/>
              </a:rPr>
              <a:t>a. Complete pass, the ‘</a:t>
            </a:r>
            <a:r>
              <a:rPr lang="en-US" sz="3200" kern="0" dirty="0" err="1">
                <a:solidFill>
                  <a:srgbClr val="000000"/>
                </a:solidFill>
                <a:latin typeface="+mn-lt"/>
              </a:rPr>
              <a:t>forceout</a:t>
            </a:r>
            <a:r>
              <a:rPr lang="en-US" sz="3200" kern="0" dirty="0">
                <a:solidFill>
                  <a:srgbClr val="000000"/>
                </a:solidFill>
                <a:latin typeface="+mn-lt"/>
              </a:rPr>
              <a:t> rule” is in effect.</a:t>
            </a:r>
          </a:p>
          <a:p>
            <a:pPr marL="50800" indent="0">
              <a:buClr>
                <a:srgbClr val="000000"/>
              </a:buClr>
              <a:buNone/>
              <a:defRPr/>
            </a:pPr>
            <a:r>
              <a:rPr lang="en-US" sz="3200" kern="0" dirty="0">
                <a:solidFill>
                  <a:srgbClr val="000000"/>
                </a:solidFill>
                <a:latin typeface="+mn-lt"/>
              </a:rPr>
              <a:t>b. Incomplete pass, A1 must touch inbounds to complete the catch.</a:t>
            </a:r>
          </a:p>
          <a:p>
            <a:pPr marL="50800" indent="0">
              <a:buClr>
                <a:srgbClr val="000000"/>
              </a:buClr>
              <a:buNone/>
              <a:defRPr/>
            </a:pPr>
            <a:r>
              <a:rPr lang="en-US" sz="3200" kern="0" dirty="0">
                <a:solidFill>
                  <a:srgbClr val="000000"/>
                </a:solidFill>
                <a:latin typeface="+mn-lt"/>
              </a:rPr>
              <a:t>c. Pass interference on B2</a:t>
            </a:r>
          </a:p>
        </p:txBody>
      </p:sp>
      <p:sp>
        <p:nvSpPr>
          <p:cNvPr id="9"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9739166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964949"/>
            <a:ext cx="11005457" cy="2301202"/>
          </a:xfrm>
        </p:spPr>
        <p:txBody>
          <a:bodyPr/>
          <a:lstStyle/>
          <a:p>
            <a:pPr marL="50800" indent="0">
              <a:buClr>
                <a:srgbClr val="000000"/>
              </a:buClr>
              <a:buNone/>
              <a:defRPr/>
            </a:pPr>
            <a:r>
              <a:rPr lang="en-US" sz="3200" dirty="0">
                <a:solidFill>
                  <a:srgbClr val="000000"/>
                </a:solidFill>
                <a:latin typeface="+mn-lt"/>
              </a:rPr>
              <a:t>15. Second and 20 at team A’s 20 </a:t>
            </a:r>
            <a:r>
              <a:rPr lang="en-US" sz="3200" dirty="0" err="1">
                <a:solidFill>
                  <a:srgbClr val="000000"/>
                </a:solidFill>
                <a:latin typeface="+mn-lt"/>
              </a:rPr>
              <a:t>yardline</a:t>
            </a:r>
            <a:r>
              <a:rPr lang="en-US" sz="3200" dirty="0">
                <a:solidFill>
                  <a:srgbClr val="000000"/>
                </a:solidFill>
                <a:latin typeface="+mn-lt"/>
              </a:rPr>
              <a:t>. A1 drops back to pass. B2 holds eligible receiver A3 at team A’s 35 </a:t>
            </a:r>
            <a:r>
              <a:rPr lang="en-US" sz="3200" dirty="0" err="1">
                <a:solidFill>
                  <a:srgbClr val="000000"/>
                </a:solidFill>
                <a:latin typeface="+mn-lt"/>
              </a:rPr>
              <a:t>yardline</a:t>
            </a:r>
            <a:r>
              <a:rPr lang="en-US" sz="3200" dirty="0">
                <a:solidFill>
                  <a:srgbClr val="000000"/>
                </a:solidFill>
                <a:latin typeface="+mn-lt"/>
              </a:rPr>
              <a:t>. With no receiver open, A1 is downed at his own 10 </a:t>
            </a:r>
            <a:r>
              <a:rPr lang="en-US" sz="3200" dirty="0" err="1">
                <a:solidFill>
                  <a:srgbClr val="000000"/>
                </a:solidFill>
                <a:latin typeface="+mn-lt"/>
              </a:rPr>
              <a:t>yardline</a:t>
            </a:r>
            <a:r>
              <a:rPr lang="en-US" sz="3200" dirty="0">
                <a:solidFill>
                  <a:srgbClr val="000000"/>
                </a:solidFill>
                <a:latin typeface="+mn-lt"/>
              </a:rPr>
              <a:t>. The next play will be:</a:t>
            </a:r>
          </a:p>
        </p:txBody>
      </p:sp>
      <p:sp>
        <p:nvSpPr>
          <p:cNvPr id="7" name="TextBox 6"/>
          <p:cNvSpPr txBox="1"/>
          <p:nvPr/>
        </p:nvSpPr>
        <p:spPr>
          <a:xfrm>
            <a:off x="587579" y="4808122"/>
            <a:ext cx="10896102" cy="1569660"/>
          </a:xfrm>
          <a:prstGeom prst="rect">
            <a:avLst/>
          </a:prstGeom>
          <a:noFill/>
        </p:spPr>
        <p:txBody>
          <a:bodyPr wrap="square" rtlCol="0">
            <a:spAutoFit/>
          </a:bodyPr>
          <a:lstStyle/>
          <a:p>
            <a:pPr marL="0" lvl="1">
              <a:buClr>
                <a:srgbClr val="000000"/>
              </a:buClr>
              <a:defRPr/>
            </a:pPr>
            <a:r>
              <a:rPr lang="en-US" sz="3200" u="sng" dirty="0">
                <a:solidFill>
                  <a:srgbClr val="00B050"/>
                </a:solidFill>
              </a:rPr>
              <a:t>what kind of play?  Running play.  Basic spot?  End or run (10 yard line).  10 yard penalty and replay the down.  Choice c</a:t>
            </a:r>
            <a:endParaRPr kumimoji="0" lang="en-US" sz="3200" b="0" i="0" u="sng" strike="noStrike" kern="1200" cap="none" spc="0" normalizeH="0" baseline="0" noProof="0" dirty="0">
              <a:ln>
                <a:noFill/>
              </a:ln>
              <a:solidFill>
                <a:srgbClr val="00B050"/>
              </a:solidFill>
              <a:effectLst/>
              <a:uLnTx/>
              <a:uFillTx/>
              <a:sym typeface="Arial" panose="020B0604020202020204" pitchFamily="34" charset="0"/>
            </a:endParaRPr>
          </a:p>
        </p:txBody>
      </p:sp>
      <p:sp>
        <p:nvSpPr>
          <p:cNvPr id="8" name="Text Placeholder 2"/>
          <p:cNvSpPr txBox="1">
            <a:spLocks/>
          </p:cNvSpPr>
          <p:nvPr/>
        </p:nvSpPr>
        <p:spPr bwMode="auto">
          <a:xfrm>
            <a:off x="587579" y="2916888"/>
            <a:ext cx="11005457" cy="182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200" kern="0" dirty="0">
                <a:solidFill>
                  <a:srgbClr val="000000"/>
                </a:solidFill>
                <a:latin typeface="+mn-lt"/>
              </a:rPr>
              <a:t>a.	First and 10 for team A from its own 30 </a:t>
            </a:r>
            <a:r>
              <a:rPr lang="en-US" sz="3200" kern="0" dirty="0" err="1">
                <a:solidFill>
                  <a:srgbClr val="000000"/>
                </a:solidFill>
                <a:latin typeface="+mn-lt"/>
              </a:rPr>
              <a:t>yardline</a:t>
            </a:r>
            <a:endParaRPr lang="en-US" sz="3200" kern="0" dirty="0">
              <a:solidFill>
                <a:srgbClr val="000000"/>
              </a:solidFill>
              <a:latin typeface="+mn-lt"/>
            </a:endParaRPr>
          </a:p>
          <a:p>
            <a:pPr marL="50800" indent="0">
              <a:buClr>
                <a:srgbClr val="000000"/>
              </a:buClr>
              <a:buNone/>
              <a:defRPr/>
            </a:pPr>
            <a:r>
              <a:rPr lang="en-US" sz="3200" kern="0" dirty="0">
                <a:solidFill>
                  <a:srgbClr val="000000"/>
                </a:solidFill>
                <a:latin typeface="+mn-lt"/>
              </a:rPr>
              <a:t>b.	Second and 10 for team A from its own 30 </a:t>
            </a:r>
            <a:r>
              <a:rPr lang="en-US" sz="3200" kern="0" dirty="0" err="1">
                <a:solidFill>
                  <a:srgbClr val="000000"/>
                </a:solidFill>
                <a:latin typeface="+mn-lt"/>
              </a:rPr>
              <a:t>yardline</a:t>
            </a:r>
            <a:endParaRPr lang="en-US" sz="3200" kern="0" dirty="0">
              <a:solidFill>
                <a:srgbClr val="000000"/>
              </a:solidFill>
              <a:latin typeface="+mn-lt"/>
            </a:endParaRPr>
          </a:p>
          <a:p>
            <a:pPr marL="50800" indent="0">
              <a:buClr>
                <a:srgbClr val="000000"/>
              </a:buClr>
              <a:buNone/>
              <a:defRPr/>
            </a:pPr>
            <a:r>
              <a:rPr lang="en-US" sz="3200" kern="0" dirty="0">
                <a:solidFill>
                  <a:srgbClr val="000000"/>
                </a:solidFill>
                <a:latin typeface="+mn-lt"/>
              </a:rPr>
              <a:t>c.	Second and 20 for team A from it own 20 </a:t>
            </a:r>
            <a:r>
              <a:rPr lang="en-US" sz="3200" kern="0" dirty="0" err="1">
                <a:solidFill>
                  <a:srgbClr val="000000"/>
                </a:solidFill>
                <a:latin typeface="+mn-lt"/>
              </a:rPr>
              <a:t>yardline</a:t>
            </a:r>
            <a:endParaRPr lang="en-US" sz="3200" kern="0" dirty="0">
              <a:solidFill>
                <a:srgbClr val="000000"/>
              </a:solidFill>
              <a:latin typeface="+mn-lt"/>
            </a:endParaRPr>
          </a:p>
        </p:txBody>
      </p:sp>
      <p:sp>
        <p:nvSpPr>
          <p:cNvPr id="9" name="Title 1"/>
          <p:cNvSpPr>
            <a:spLocks noGrp="1"/>
          </p:cNvSpPr>
          <p:nvPr>
            <p:ph type="title"/>
          </p:nvPr>
        </p:nvSpPr>
        <p:spPr>
          <a:xfrm>
            <a:off x="642257" y="233465"/>
            <a:ext cx="10711543" cy="904822"/>
          </a:xfrm>
        </p:spPr>
        <p:txBody>
          <a:bodyPr/>
          <a:lstStyle/>
          <a:p>
            <a:pPr algn="ctr"/>
            <a:r>
              <a:rPr lang="en-US" b="1" dirty="0"/>
              <a:t>Rule 7 Questions</a:t>
            </a:r>
            <a:endParaRPr lang="en-US" dirty="0"/>
          </a:p>
        </p:txBody>
      </p:sp>
    </p:spTree>
    <p:extLst>
      <p:ext uri="{BB962C8B-B14F-4D97-AF65-F5344CB8AC3E}">
        <p14:creationId xmlns:p14="http://schemas.microsoft.com/office/powerpoint/2010/main" val="24608700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821649"/>
          </a:xfrm>
        </p:spPr>
        <p:txBody>
          <a:bodyPr/>
          <a:lstStyle/>
          <a:p>
            <a:pPr algn="ctr"/>
            <a:r>
              <a:rPr lang="en-US" b="1" dirty="0"/>
              <a:t>Passing Mechanics 2021</a:t>
            </a:r>
            <a:endParaRPr lang="en-US" dirty="0"/>
          </a:p>
        </p:txBody>
      </p:sp>
      <p:sp>
        <p:nvSpPr>
          <p:cNvPr id="3" name="Text Placeholder 2"/>
          <p:cNvSpPr>
            <a:spLocks noGrp="1"/>
          </p:cNvSpPr>
          <p:nvPr>
            <p:ph type="body" idx="1"/>
          </p:nvPr>
        </p:nvSpPr>
        <p:spPr>
          <a:xfrm>
            <a:off x="642257" y="1138286"/>
            <a:ext cx="10896600" cy="2389612"/>
          </a:xfrm>
        </p:spPr>
        <p:txBody>
          <a:bodyPr/>
          <a:lstStyle/>
          <a:p>
            <a:pPr marL="50800" lvl="0" indent="0">
              <a:buClr>
                <a:srgbClr val="000000"/>
              </a:buClr>
              <a:buNone/>
              <a:defRPr/>
            </a:pPr>
            <a:r>
              <a:rPr lang="en-US" sz="3600" b="1" dirty="0">
                <a:latin typeface="+mj-lt"/>
              </a:rPr>
              <a:t>POSITION ACCORDING TO THE GAME SITUATION -- INITIAL POSITIONS:</a:t>
            </a:r>
          </a:p>
          <a:p>
            <a:pPr marL="50800" lvl="0" indent="0">
              <a:buClr>
                <a:srgbClr val="000000"/>
              </a:buClr>
              <a:buNone/>
              <a:defRPr/>
            </a:pPr>
            <a:r>
              <a:rPr lang="en-US" sz="3600" b="1" dirty="0">
                <a:latin typeface="+mj-lt"/>
              </a:rPr>
              <a:t>POSITIONS IN MECHANICS MANUAL ARE NOT CAST IN STONE.</a:t>
            </a:r>
          </a:p>
        </p:txBody>
      </p:sp>
      <p:sp>
        <p:nvSpPr>
          <p:cNvPr id="6" name="Text Placeholder 2"/>
          <p:cNvSpPr txBox="1">
            <a:spLocks/>
          </p:cNvSpPr>
          <p:nvPr/>
        </p:nvSpPr>
        <p:spPr bwMode="auto">
          <a:xfrm>
            <a:off x="642257" y="3595804"/>
            <a:ext cx="10896600" cy="205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600" b="1" kern="0" dirty="0">
                <a:latin typeface="+mj-lt"/>
              </a:rPr>
              <a:t>MY VIEW AND OPINION:</a:t>
            </a:r>
          </a:p>
          <a:p>
            <a:pPr marL="50800" indent="0">
              <a:buClr>
                <a:srgbClr val="000000"/>
              </a:buClr>
              <a:buNone/>
              <a:defRPr/>
            </a:pPr>
            <a:r>
              <a:rPr lang="en-US" sz="3600" b="1" kern="0" dirty="0">
                <a:latin typeface="+mj-lt"/>
              </a:rPr>
              <a:t>17 YARDS FOR F AND S MAY BE TOO DEEP FOR A RUNNING TEAM.</a:t>
            </a:r>
          </a:p>
        </p:txBody>
      </p:sp>
    </p:spTree>
    <p:extLst>
      <p:ext uri="{BB962C8B-B14F-4D97-AF65-F5344CB8AC3E}">
        <p14:creationId xmlns:p14="http://schemas.microsoft.com/office/powerpoint/2010/main" val="411132567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821649"/>
          </a:xfrm>
        </p:spPr>
        <p:txBody>
          <a:bodyPr/>
          <a:lstStyle/>
          <a:p>
            <a:pPr algn="ctr"/>
            <a:r>
              <a:rPr lang="en-US" b="1" dirty="0"/>
              <a:t>Passing Mechanics 2021</a:t>
            </a:r>
            <a:endParaRPr lang="en-US" dirty="0"/>
          </a:p>
        </p:txBody>
      </p:sp>
      <p:sp>
        <p:nvSpPr>
          <p:cNvPr id="3" name="Text Placeholder 2"/>
          <p:cNvSpPr>
            <a:spLocks noGrp="1"/>
          </p:cNvSpPr>
          <p:nvPr>
            <p:ph type="body" idx="1"/>
          </p:nvPr>
        </p:nvSpPr>
        <p:spPr>
          <a:xfrm>
            <a:off x="642257" y="1138285"/>
            <a:ext cx="10896600" cy="4160047"/>
          </a:xfrm>
        </p:spPr>
        <p:txBody>
          <a:bodyPr/>
          <a:lstStyle/>
          <a:p>
            <a:pPr marL="50800" lvl="0" indent="0">
              <a:buClr>
                <a:srgbClr val="000000"/>
              </a:buClr>
              <a:buNone/>
              <a:defRPr/>
            </a:pPr>
            <a:r>
              <a:rPr lang="en-US" sz="3200" b="1" dirty="0">
                <a:latin typeface="+mj-lt"/>
              </a:rPr>
              <a:t>WE ARE NOT GETTING GOOD COVERAGE ON SWEEPS FROM OUR DEEP WINGS.  I SEE VERY FEW HOLDING CALLS OR BSB FROM THE DEEP OFFICIALS.  I THINK THERE SHOULD BE MORE.  DEEP OFFICIALS HAVE BEST POSITION IN HOUSE.  USE IT.  IT IS DIFFICULT FOR SHORT WINGS ON HEAVY SWEEPS TO THEIR SIDE.</a:t>
            </a:r>
          </a:p>
        </p:txBody>
      </p:sp>
      <p:sp>
        <p:nvSpPr>
          <p:cNvPr id="5" name="Text Placeholder 2"/>
          <p:cNvSpPr txBox="1">
            <a:spLocks/>
          </p:cNvSpPr>
          <p:nvPr/>
        </p:nvSpPr>
        <p:spPr bwMode="auto">
          <a:xfrm>
            <a:off x="642257" y="4490748"/>
            <a:ext cx="10896600" cy="208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200" b="1" kern="0" dirty="0">
                <a:latin typeface="+mj-lt"/>
              </a:rPr>
              <a:t>EXAMPLE:  TEAM A MARCHES DOWN THE FIELD ON 8 RUNNING PLAYS.  THEY HAVE 1ST AND GOAL AT THE 4 ½ YARD LINE.  WHERE SHOULD F AND S SET UP?  Charley Cloe statement from 2004.</a:t>
            </a:r>
          </a:p>
        </p:txBody>
      </p:sp>
    </p:spTree>
    <p:extLst>
      <p:ext uri="{BB962C8B-B14F-4D97-AF65-F5344CB8AC3E}">
        <p14:creationId xmlns:p14="http://schemas.microsoft.com/office/powerpoint/2010/main" val="208074761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65125"/>
            <a:ext cx="10711543" cy="821649"/>
          </a:xfrm>
        </p:spPr>
        <p:txBody>
          <a:bodyPr/>
          <a:lstStyle/>
          <a:p>
            <a:pPr algn="ctr"/>
            <a:r>
              <a:rPr lang="en-US" b="1" dirty="0"/>
              <a:t>Passing Mechanics 2021</a:t>
            </a:r>
            <a:endParaRPr lang="en-US" dirty="0"/>
          </a:p>
        </p:txBody>
      </p:sp>
      <p:sp>
        <p:nvSpPr>
          <p:cNvPr id="3" name="Text Placeholder 2"/>
          <p:cNvSpPr>
            <a:spLocks noGrp="1"/>
          </p:cNvSpPr>
          <p:nvPr>
            <p:ph type="body" idx="1"/>
          </p:nvPr>
        </p:nvSpPr>
        <p:spPr>
          <a:xfrm>
            <a:off x="642257" y="1151256"/>
            <a:ext cx="10896600" cy="1047196"/>
          </a:xfrm>
        </p:spPr>
        <p:txBody>
          <a:bodyPr/>
          <a:lstStyle/>
          <a:p>
            <a:pPr marL="50800" lvl="0" indent="0">
              <a:buClr>
                <a:srgbClr val="000000"/>
              </a:buClr>
              <a:buNone/>
              <a:defRPr/>
            </a:pPr>
            <a:r>
              <a:rPr lang="en-US" sz="3600" b="1" dirty="0">
                <a:latin typeface="+mj-lt"/>
              </a:rPr>
              <a:t>OFFICIATE THE FORMATION YOU ARE SHOWN</a:t>
            </a:r>
          </a:p>
        </p:txBody>
      </p:sp>
      <p:sp>
        <p:nvSpPr>
          <p:cNvPr id="5" name="Text Placeholder 2"/>
          <p:cNvSpPr txBox="1">
            <a:spLocks/>
          </p:cNvSpPr>
          <p:nvPr/>
        </p:nvSpPr>
        <p:spPr bwMode="auto">
          <a:xfrm>
            <a:off x="642257" y="2292296"/>
            <a:ext cx="10896600" cy="208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defPPr marR="0" lvl="0" algn="l" rtl="0">
              <a:lnSpc>
                <a:spcPct val="100000"/>
              </a:lnSpc>
              <a:spcBef>
                <a:spcPts val="0"/>
              </a:spcBef>
              <a:spcAft>
                <a:spcPts val="0"/>
              </a:spcAft>
            </a:defPPr>
            <a:lvl1pPr marL="457200" marR="0" lvl="0" indent="-406400" algn="l" rtl="0" eaLnBrk="0" fontAlgn="base" hangingPunct="0">
              <a:lnSpc>
                <a:spcPct val="90000"/>
              </a:lnSpc>
              <a:spcBef>
                <a:spcPts val="1000"/>
              </a:spcBef>
              <a:spcAft>
                <a:spcPts val="0"/>
              </a:spcAft>
              <a:buClrTx/>
              <a:buSzPts val="2800"/>
              <a:buFont typeface="Arial"/>
              <a:buChar char="•"/>
              <a:defRPr sz="2800" b="0" i="0" u="none" strike="noStrike" cap="none">
                <a:solidFill>
                  <a:schemeClr val="tx1"/>
                </a:solidFill>
                <a:latin typeface="Calibri"/>
                <a:ea typeface="Calibri"/>
                <a:cs typeface="Calibri"/>
                <a:sym typeface="Calibri"/>
              </a:defRPr>
            </a:lvl1pPr>
            <a:lvl2pPr marL="914400" marR="0" lvl="1" indent="-381000" algn="l" rtl="0" eaLnBrk="0" fontAlgn="base" hangingPunct="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eaLnBrk="0" fontAlgn="base" hangingPunct="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eaLnBrk="0" fontAlgn="base" hangingPunct="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50800" indent="0">
              <a:buClr>
                <a:srgbClr val="000000"/>
              </a:buClr>
              <a:buNone/>
              <a:defRPr/>
            </a:pPr>
            <a:r>
              <a:rPr lang="en-US" sz="3200" b="1" kern="0" dirty="0">
                <a:latin typeface="+mj-lt"/>
              </a:rPr>
              <a:t>MUDDLE:</a:t>
            </a:r>
          </a:p>
          <a:p>
            <a:pPr marL="50800" indent="0">
              <a:buClr>
                <a:srgbClr val="000000"/>
              </a:buClr>
              <a:buNone/>
              <a:defRPr/>
            </a:pPr>
            <a:r>
              <a:rPr lang="en-US" sz="3200" b="1" kern="0" dirty="0">
                <a:latin typeface="+mj-lt"/>
              </a:rPr>
              <a:t>1.	SWINGING GATE - BE READY</a:t>
            </a:r>
          </a:p>
          <a:p>
            <a:pPr marL="50800" indent="0">
              <a:buClr>
                <a:srgbClr val="000000"/>
              </a:buClr>
              <a:buNone/>
              <a:defRPr/>
            </a:pPr>
            <a:r>
              <a:rPr lang="en-US" sz="3200" b="1" kern="0" dirty="0">
                <a:latin typeface="+mj-lt"/>
              </a:rPr>
              <a:t>2.	SHIFT INTO KICK FORMATION</a:t>
            </a:r>
          </a:p>
        </p:txBody>
      </p:sp>
    </p:spTree>
    <p:extLst>
      <p:ext uri="{BB962C8B-B14F-4D97-AF65-F5344CB8AC3E}">
        <p14:creationId xmlns:p14="http://schemas.microsoft.com/office/powerpoint/2010/main" val="385417801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Google Shape;462;p65">
            <a:extLst>
              <a:ext uri="{FF2B5EF4-FFF2-40B4-BE49-F238E27FC236}">
                <a16:creationId xmlns:a16="http://schemas.microsoft.com/office/drawing/2014/main" id="{A1E32E20-E72B-A240-801D-0E59750A603F}"/>
              </a:ext>
            </a:extLst>
          </p:cNvPr>
          <p:cNvSpPr txBox="1">
            <a:spLocks noGrp="1" noChangeArrowheads="1"/>
          </p:cNvSpPr>
          <p:nvPr>
            <p:ph type="ctrTitle"/>
          </p:nvPr>
        </p:nvSpPr>
        <p:spPr>
          <a:xfrm>
            <a:off x="1430338" y="0"/>
            <a:ext cx="9144000" cy="812800"/>
          </a:xfrm>
        </p:spPr>
        <p:txBody>
          <a:bodyPr/>
          <a:lstStyle/>
          <a:p>
            <a:pPr eaLnBrk="1" hangingPunct="1">
              <a:spcBef>
                <a:spcPct val="0"/>
              </a:spcBef>
              <a:spcAft>
                <a:spcPct val="0"/>
              </a:spcAft>
              <a:buClr>
                <a:srgbClr val="FFC000"/>
              </a:buClr>
              <a:buSzPts val="4000"/>
              <a:buFont typeface="Arial" panose="020B0604020202020204" pitchFamily="34" charset="0"/>
              <a:buNone/>
            </a:pPr>
            <a:r>
              <a:rPr lang="en-US" altLang="en-US" sz="4000" b="1">
                <a:solidFill>
                  <a:schemeClr val="tx1"/>
                </a:solidFill>
                <a:latin typeface="Arial" panose="020B0604020202020204" pitchFamily="34" charset="0"/>
                <a:cs typeface="Arial" panose="020B0604020202020204" pitchFamily="34" charset="0"/>
                <a:sym typeface="Arial" panose="020B0604020202020204" pitchFamily="34" charset="0"/>
              </a:rPr>
              <a:t>Next Meeting(s)</a:t>
            </a:r>
          </a:p>
        </p:txBody>
      </p:sp>
      <p:sp>
        <p:nvSpPr>
          <p:cNvPr id="463" name="Google Shape;463;p65">
            <a:extLst>
              <a:ext uri="{FF2B5EF4-FFF2-40B4-BE49-F238E27FC236}">
                <a16:creationId xmlns:a16="http://schemas.microsoft.com/office/drawing/2014/main" id="{0DE5955C-6083-E94E-87BD-FF63C10774C7}"/>
              </a:ext>
            </a:extLst>
          </p:cNvPr>
          <p:cNvSpPr txBox="1">
            <a:spLocks noGrp="1"/>
          </p:cNvSpPr>
          <p:nvPr>
            <p:ph type="subTitle" idx="1"/>
          </p:nvPr>
        </p:nvSpPr>
        <p:spPr>
          <a:xfrm>
            <a:off x="147638" y="1077913"/>
            <a:ext cx="11896725" cy="4702175"/>
          </a:xfrm>
        </p:spPr>
        <p:txBody>
          <a:bodyPr/>
          <a:lstStyle/>
          <a:p>
            <a:pPr marL="571500" indent="-571500" algn="l" eaLnBrk="1" fontAlgn="auto" hangingPunct="1">
              <a:lnSpc>
                <a:spcPct val="80000"/>
              </a:lnSpc>
              <a:spcBef>
                <a:spcPts val="0"/>
              </a:spcBef>
              <a:buClr>
                <a:schemeClr val="tx1"/>
              </a:buClr>
              <a:buSzPts val="3600"/>
              <a:buFont typeface="Arial"/>
              <a:buChar char="•"/>
              <a:defRPr/>
            </a:pPr>
            <a:r>
              <a:rPr lang="en-US" sz="3600" b="1" dirty="0">
                <a:solidFill>
                  <a:schemeClr val="tx1"/>
                </a:solidFill>
              </a:rPr>
              <a:t>Tuesday, Aug 10th @ 7PM (Liberty Baptist)</a:t>
            </a:r>
          </a:p>
          <a:p>
            <a:pPr marL="342900" indent="-342900" algn="l" eaLnBrk="1" fontAlgn="auto" hangingPunct="1">
              <a:lnSpc>
                <a:spcPct val="80000"/>
              </a:lnSpc>
              <a:spcBef>
                <a:spcPts val="0"/>
              </a:spcBef>
              <a:buClr>
                <a:schemeClr val="tx1"/>
              </a:buClr>
              <a:buSzPts val="3600"/>
              <a:buFont typeface="Wingdings" pitchFamily="2" charset="2"/>
              <a:buChar char="Ø"/>
              <a:defRPr/>
            </a:pPr>
            <a:endParaRPr lang="en-US" dirty="0">
              <a:solidFill>
                <a:schemeClr val="tx1"/>
              </a:solidFill>
            </a:endParaRPr>
          </a:p>
          <a:p>
            <a:pPr marL="914400" lvl="1" indent="-457200" algn="l" eaLnBrk="1" fontAlgn="auto" hangingPunct="1">
              <a:lnSpc>
                <a:spcPct val="80000"/>
              </a:lnSpc>
              <a:spcBef>
                <a:spcPts val="0"/>
              </a:spcBef>
              <a:buClr>
                <a:schemeClr val="tx1"/>
              </a:buClr>
              <a:buSzPts val="3600"/>
              <a:buFont typeface="Wingdings" pitchFamily="2" charset="2"/>
              <a:buChar char="Ø"/>
              <a:defRPr/>
            </a:pPr>
            <a:r>
              <a:rPr lang="en-US" sz="3200" b="1" dirty="0">
                <a:solidFill>
                  <a:schemeClr val="tx1"/>
                </a:solidFill>
              </a:rPr>
              <a:t>Rule 4 –  Running Game</a:t>
            </a:r>
          </a:p>
          <a:p>
            <a:pPr marL="914400" lvl="1" indent="-457200" algn="l" eaLnBrk="1" fontAlgn="auto" hangingPunct="1">
              <a:lnSpc>
                <a:spcPct val="80000"/>
              </a:lnSpc>
              <a:spcBef>
                <a:spcPts val="0"/>
              </a:spcBef>
              <a:buClr>
                <a:schemeClr val="tx1"/>
              </a:buClr>
              <a:buSzPts val="3600"/>
              <a:buFont typeface="Wingdings" pitchFamily="2" charset="2"/>
              <a:buChar char="Ø"/>
              <a:defRPr/>
            </a:pPr>
            <a:endParaRPr lang="en-US" sz="3200" b="1" dirty="0">
              <a:solidFill>
                <a:schemeClr val="tx1"/>
              </a:solidFill>
            </a:endParaRPr>
          </a:p>
          <a:p>
            <a:pPr marL="914400" lvl="1" indent="-457200" algn="l" eaLnBrk="1" fontAlgn="auto" hangingPunct="1">
              <a:lnSpc>
                <a:spcPct val="80000"/>
              </a:lnSpc>
              <a:spcBef>
                <a:spcPts val="0"/>
              </a:spcBef>
              <a:buClr>
                <a:schemeClr val="tx1"/>
              </a:buClr>
              <a:buSzPts val="3600"/>
              <a:buFont typeface="Wingdings" pitchFamily="2" charset="2"/>
              <a:buChar char="Ø"/>
              <a:defRPr/>
            </a:pPr>
            <a:r>
              <a:rPr lang="en-US" sz="3200" b="1" dirty="0">
                <a:solidFill>
                  <a:schemeClr val="tx1"/>
                </a:solidFill>
              </a:rPr>
              <a:t>Rule 8 –  Scoring</a:t>
            </a:r>
          </a:p>
          <a:p>
            <a:pPr marL="914400" lvl="1" indent="-457200" algn="l" eaLnBrk="1" fontAlgn="auto" hangingPunct="1">
              <a:lnSpc>
                <a:spcPct val="80000"/>
              </a:lnSpc>
              <a:spcBef>
                <a:spcPts val="0"/>
              </a:spcBef>
              <a:buClr>
                <a:schemeClr val="tx1"/>
              </a:buClr>
              <a:buSzPts val="3600"/>
              <a:buFont typeface="Wingdings" pitchFamily="2" charset="2"/>
              <a:buChar char="Ø"/>
              <a:defRPr/>
            </a:pPr>
            <a:endParaRPr lang="en-US" sz="3200" b="1" dirty="0">
              <a:solidFill>
                <a:schemeClr val="tx1"/>
              </a:solidFill>
            </a:endParaRPr>
          </a:p>
          <a:p>
            <a:pPr marL="914400" lvl="1" indent="-457200" algn="l" eaLnBrk="1" fontAlgn="auto" hangingPunct="1">
              <a:lnSpc>
                <a:spcPct val="80000"/>
              </a:lnSpc>
              <a:spcBef>
                <a:spcPts val="0"/>
              </a:spcBef>
              <a:buClr>
                <a:schemeClr val="tx1"/>
              </a:buClr>
              <a:buSzPts val="3600"/>
              <a:buFont typeface="Wingdings" pitchFamily="2" charset="2"/>
              <a:buChar char="Ø"/>
              <a:defRPr/>
            </a:pPr>
            <a:r>
              <a:rPr lang="en-US" sz="3200" b="1">
                <a:solidFill>
                  <a:schemeClr val="tx1"/>
                </a:solidFill>
              </a:rPr>
              <a:t>Vendor at 5:30 PM</a:t>
            </a:r>
            <a:endParaRPr lang="en-US" sz="3200" b="1" dirty="0">
              <a:solidFill>
                <a:schemeClr val="tx1"/>
              </a:solidFill>
            </a:endParaRPr>
          </a:p>
          <a:p>
            <a:pPr marL="914400" lvl="1" indent="-457200" algn="l" eaLnBrk="1" fontAlgn="auto" hangingPunct="1">
              <a:lnSpc>
                <a:spcPct val="80000"/>
              </a:lnSpc>
              <a:spcBef>
                <a:spcPts val="0"/>
              </a:spcBef>
              <a:buClr>
                <a:schemeClr val="tx1"/>
              </a:buClr>
              <a:buSzPts val="3600"/>
              <a:buFont typeface="Wingdings" pitchFamily="2" charset="2"/>
              <a:buChar char="Ø"/>
              <a:defRPr/>
            </a:pPr>
            <a:endParaRPr lang="en-US" sz="3200" b="1" dirty="0">
              <a:solidFill>
                <a:schemeClr val="tx1"/>
              </a:solidFill>
            </a:endParaRPr>
          </a:p>
          <a:p>
            <a:pPr algn="l" eaLnBrk="1" fontAlgn="auto" hangingPunct="1">
              <a:lnSpc>
                <a:spcPct val="80000"/>
              </a:lnSpc>
              <a:spcBef>
                <a:spcPts val="0"/>
              </a:spcBef>
              <a:buClr>
                <a:schemeClr val="tx1"/>
              </a:buClr>
              <a:buSzPts val="3600"/>
              <a:defRPr/>
            </a:pPr>
            <a:endParaRPr dirty="0">
              <a:solidFill>
                <a:schemeClr val="tx1"/>
              </a:solidFill>
            </a:endParaRPr>
          </a:p>
          <a:p>
            <a:pPr marL="571500" indent="-571500" algn="l" eaLnBrk="1" fontAlgn="auto" hangingPunct="1">
              <a:lnSpc>
                <a:spcPct val="80000"/>
              </a:lnSpc>
              <a:spcBef>
                <a:spcPts val="500"/>
              </a:spcBef>
              <a:buClr>
                <a:schemeClr val="tx1"/>
              </a:buClr>
              <a:buSzPts val="3200"/>
              <a:buFont typeface="Arial"/>
              <a:buChar char="•"/>
              <a:defRPr/>
            </a:pPr>
            <a:r>
              <a:rPr lang="en-US" sz="3600" b="1" dirty="0">
                <a:solidFill>
                  <a:schemeClr val="tx1"/>
                </a:solidFill>
              </a:rPr>
              <a:t>“Football” New Guys (“FNGs”) – Every Tuesday &amp; Thursday, 7PM</a:t>
            </a:r>
            <a:endParaRPr dirty="0">
              <a:solidFill>
                <a:schemeClr val="tx1"/>
              </a:solidFill>
            </a:endParaRPr>
          </a:p>
          <a:p>
            <a:pPr marL="1028700" lvl="1" indent="-571500" algn="l" eaLnBrk="1" fontAlgn="auto" hangingPunct="1">
              <a:lnSpc>
                <a:spcPct val="80000"/>
              </a:lnSpc>
              <a:spcBef>
                <a:spcPts val="1000"/>
              </a:spcBef>
              <a:buClr>
                <a:schemeClr val="tx1"/>
              </a:buClr>
              <a:buSzPts val="3600"/>
              <a:buFont typeface="Arial"/>
              <a:buChar char="•"/>
              <a:defRPr/>
            </a:pPr>
            <a:endParaRPr lang="en-US" sz="3200" b="1" dirty="0">
              <a:solidFill>
                <a:schemeClr val="tx1"/>
              </a:solidFill>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8CCCD111-D5BA-2941-9CB0-66F4C6319693}"/>
              </a:ext>
            </a:extLst>
          </p:cNvPr>
          <p:cNvSpPr txBox="1">
            <a:spLocks noGrp="1" noChangeArrowheads="1"/>
          </p:cNvSpPr>
          <p:nvPr>
            <p:ph type="title"/>
          </p:nvPr>
        </p:nvSpPr>
        <p:spPr>
          <a:xfrm>
            <a:off x="838200" y="149225"/>
            <a:ext cx="10515600" cy="869950"/>
          </a:xfrm>
        </p:spPr>
        <p:txBody>
          <a:bodyPr/>
          <a:lstStyle/>
          <a:p>
            <a:pPr algn="ctr">
              <a:spcBef>
                <a:spcPct val="0"/>
              </a:spcBef>
              <a:spcAft>
                <a:spcPct val="0"/>
              </a:spcAft>
              <a:buClr>
                <a:srgbClr val="FFFFFF"/>
              </a:buClr>
              <a:buFont typeface="Calibri" panose="020F0502020204030204" pitchFamily="34" charset="0"/>
              <a:buNone/>
            </a:pPr>
            <a:r>
              <a:rPr lang="en-US" altLang="en-US" b="1" i="1" u="sng">
                <a:solidFill>
                  <a:schemeClr val="tx1"/>
                </a:solidFill>
                <a:latin typeface="Arial" panose="020B0604020202020204" pitchFamily="34" charset="0"/>
                <a:cs typeface="Arial" panose="020B0604020202020204" pitchFamily="34" charset="0"/>
                <a:sym typeface="Calibri" panose="020F0502020204030204" pitchFamily="34" charset="0"/>
              </a:rPr>
              <a:t>R E M I N D E R S</a:t>
            </a:r>
          </a:p>
        </p:txBody>
      </p:sp>
      <p:sp>
        <p:nvSpPr>
          <p:cNvPr id="5" name="Content Placeholder 4">
            <a:extLst>
              <a:ext uri="{FF2B5EF4-FFF2-40B4-BE49-F238E27FC236}">
                <a16:creationId xmlns:a16="http://schemas.microsoft.com/office/drawing/2014/main" id="{B8BEF3F3-114F-A543-B973-1ADF0CCEAD41}"/>
              </a:ext>
            </a:extLst>
          </p:cNvPr>
          <p:cNvSpPr>
            <a:spLocks noGrp="1"/>
          </p:cNvSpPr>
          <p:nvPr>
            <p:ph idx="1"/>
          </p:nvPr>
        </p:nvSpPr>
        <p:spPr>
          <a:xfrm>
            <a:off x="230188" y="858416"/>
            <a:ext cx="11961812" cy="5999583"/>
          </a:xfrm>
        </p:spPr>
        <p:txBody>
          <a:bodyPr/>
          <a:lstStyle/>
          <a:p>
            <a:pPr>
              <a:buClr>
                <a:schemeClr val="tx1"/>
              </a:buClr>
              <a:defRPr/>
            </a:pPr>
            <a:r>
              <a:rPr lang="en-US" sz="3600" b="1" i="1" dirty="0">
                <a:solidFill>
                  <a:schemeClr val="tx1"/>
                </a:solidFill>
                <a:latin typeface="Arial" panose="020B0604020202020204" pitchFamily="34" charset="0"/>
                <a:cs typeface="Arial" panose="020B0604020202020204" pitchFamily="34" charset="0"/>
              </a:rPr>
              <a:t>ALL MEMBERS </a:t>
            </a:r>
            <a:r>
              <a:rPr lang="en-US" sz="3600" b="1" i="1" u="sng" dirty="0">
                <a:solidFill>
                  <a:schemeClr val="tx1"/>
                </a:solidFill>
                <a:latin typeface="Arial" panose="020B0604020202020204" pitchFamily="34" charset="0"/>
                <a:cs typeface="Arial" panose="020B0604020202020204" pitchFamily="34" charset="0"/>
              </a:rPr>
              <a:t>MUST</a:t>
            </a:r>
            <a:r>
              <a:rPr lang="is-IS" sz="3600" b="1" i="1" dirty="0">
                <a:solidFill>
                  <a:schemeClr val="tx1"/>
                </a:solidFill>
                <a:latin typeface="Arial" panose="020B0604020202020204" pitchFamily="34" charset="0"/>
                <a:cs typeface="Arial" panose="020B0604020202020204" pitchFamily="34" charset="0"/>
              </a:rPr>
              <a:t>…..</a:t>
            </a:r>
          </a:p>
          <a:p>
            <a:pPr>
              <a:buClr>
                <a:schemeClr val="tx1"/>
              </a:buClr>
              <a:defRPr/>
            </a:pPr>
            <a:r>
              <a:rPr lang="is-IS" b="1" i="1" dirty="0">
                <a:solidFill>
                  <a:schemeClr val="tx1"/>
                </a:solidFill>
                <a:latin typeface="Arial" panose="020B0604020202020204" pitchFamily="34" charset="0"/>
                <a:cs typeface="Arial" panose="020B0604020202020204" pitchFamily="34" charset="0"/>
              </a:rPr>
              <a:t>Register on-line at </a:t>
            </a:r>
            <a:r>
              <a:rPr lang="is-IS" b="1" i="1" dirty="0">
                <a:solidFill>
                  <a:schemeClr val="tx1"/>
                </a:solidFill>
                <a:latin typeface="Arial" panose="020B0604020202020204" pitchFamily="34" charset="0"/>
                <a:cs typeface="Arial" panose="020B0604020202020204" pitchFamily="34" charset="0"/>
                <a:hlinkClick r:id="rId2"/>
              </a:rPr>
              <a:t>https://www.whistle.vhsl.org</a:t>
            </a:r>
            <a:r>
              <a:rPr lang="is-IS" b="1" i="1" dirty="0">
                <a:solidFill>
                  <a:schemeClr val="tx1"/>
                </a:solidFill>
                <a:latin typeface="Arial" panose="020B0604020202020204" pitchFamily="34" charset="0"/>
                <a:cs typeface="Arial" panose="020B0604020202020204" pitchFamily="34" charset="0"/>
              </a:rPr>
              <a:t>  – open 7/6 – 8/23</a:t>
            </a:r>
          </a:p>
          <a:p>
            <a:pPr>
              <a:buClr>
                <a:schemeClr val="tx1"/>
              </a:buClr>
              <a:defRPr/>
            </a:pPr>
            <a:r>
              <a:rPr lang="is-IS" sz="3200" b="1" i="1" dirty="0">
                <a:solidFill>
                  <a:schemeClr val="tx1"/>
                </a:solidFill>
                <a:latin typeface="Arial" panose="020B0604020202020204" pitchFamily="34" charset="0"/>
                <a:cs typeface="Arial" panose="020B0604020202020204" pitchFamily="34" charset="0"/>
              </a:rPr>
              <a:t>Complete  the V.H.S.L. OFFICIALS CLINIC via Whistle &amp; Zoom, 7/6 – 8/23 – Register and view Zoom Recording</a:t>
            </a:r>
          </a:p>
          <a:p>
            <a:pPr>
              <a:buClr>
                <a:schemeClr val="tx1"/>
              </a:buClr>
              <a:defRPr/>
            </a:pPr>
            <a:r>
              <a:rPr lang="is-IS" sz="3200" b="1" i="1" dirty="0">
                <a:solidFill>
                  <a:schemeClr val="tx1"/>
                </a:solidFill>
                <a:latin typeface="Arial" panose="020B0604020202020204" pitchFamily="34" charset="0"/>
                <a:cs typeface="Arial" panose="020B0604020202020204" pitchFamily="34" charset="0"/>
              </a:rPr>
              <a:t>TAKE THE 2021 N.F.H.S. Pt.1 EXAM!  7/14 – 8/23</a:t>
            </a:r>
          </a:p>
          <a:p>
            <a:pPr lvl="1">
              <a:buClr>
                <a:schemeClr val="tx1"/>
              </a:buClr>
              <a:defRPr/>
            </a:pPr>
            <a:r>
              <a:rPr lang="is-IS" sz="2800" b="1" i="1" dirty="0">
                <a:solidFill>
                  <a:schemeClr val="tx1"/>
                </a:solidFill>
                <a:latin typeface="Arial" panose="020B0604020202020204" pitchFamily="34" charset="0"/>
                <a:cs typeface="Arial" panose="020B0604020202020204" pitchFamily="34" charset="0"/>
              </a:rPr>
              <a:t>Passing Score Minimum of 75%</a:t>
            </a:r>
          </a:p>
          <a:p>
            <a:pPr lvl="1">
              <a:buClr>
                <a:schemeClr val="tx1"/>
              </a:buClr>
              <a:defRPr/>
            </a:pPr>
            <a:r>
              <a:rPr lang="is-IS" sz="2800" b="1" i="1" dirty="0">
                <a:solidFill>
                  <a:schemeClr val="tx1"/>
                </a:solidFill>
                <a:latin typeface="Arial" panose="020B0604020202020204" pitchFamily="34" charset="0"/>
                <a:cs typeface="Arial" panose="020B0604020202020204" pitchFamily="34" charset="0"/>
              </a:rPr>
              <a:t>Minimum Score 85% or Higher for V.H.S.L. Post Season</a:t>
            </a:r>
          </a:p>
          <a:p>
            <a:pPr lvl="1">
              <a:buClr>
                <a:schemeClr val="tx1"/>
              </a:buClr>
              <a:defRPr/>
            </a:pPr>
            <a:r>
              <a:rPr lang="is-IS" sz="2800" b="1" i="1" dirty="0">
                <a:solidFill>
                  <a:schemeClr val="tx1"/>
                </a:solidFill>
                <a:latin typeface="Arial" panose="020B0604020202020204" pitchFamily="34" charset="0"/>
                <a:cs typeface="Arial" panose="020B0604020202020204" pitchFamily="34" charset="0"/>
              </a:rPr>
              <a:t>$50 fee if you complete Clinic or Test late</a:t>
            </a:r>
          </a:p>
          <a:p>
            <a:pPr>
              <a:buClr>
                <a:schemeClr val="tx1"/>
              </a:buClr>
              <a:defRPr/>
            </a:pPr>
            <a:r>
              <a:rPr lang="is-IS" sz="3200" b="1" i="1" dirty="0">
                <a:solidFill>
                  <a:schemeClr val="tx1"/>
                </a:solidFill>
                <a:latin typeface="Arial" panose="020B0604020202020204" pitchFamily="34" charset="0"/>
                <a:cs typeface="Arial" panose="020B0604020202020204" pitchFamily="34" charset="0"/>
              </a:rPr>
              <a:t>Complete the NFHS Implicit Bias Course – </a:t>
            </a:r>
            <a:r>
              <a:rPr lang="is-IS" sz="3200" b="1" i="1" dirty="0">
                <a:solidFill>
                  <a:srgbClr val="FF0000"/>
                </a:solidFill>
                <a:latin typeface="Arial" panose="020B0604020202020204" pitchFamily="34" charset="0"/>
                <a:cs typeface="Arial" panose="020B0604020202020204" pitchFamily="34" charset="0"/>
              </a:rPr>
              <a:t>MANDATORY</a:t>
            </a:r>
          </a:p>
          <a:p>
            <a:pPr>
              <a:buClr>
                <a:schemeClr val="tx1"/>
              </a:buClr>
              <a:buFont typeface="Wingdings" pitchFamily="2" charset="2"/>
              <a:buChar char="Ø"/>
              <a:defRPr/>
            </a:pPr>
            <a:r>
              <a:rPr lang="is-IS" sz="3200" b="1" i="1" u="sng" dirty="0">
                <a:solidFill>
                  <a:schemeClr val="tx1"/>
                </a:solidFill>
                <a:latin typeface="Arial" panose="020B0604020202020204" pitchFamily="34" charset="0"/>
                <a:cs typeface="Arial" panose="020B0604020202020204" pitchFamily="34" charset="0"/>
              </a:rPr>
              <a:t>OFFICIAL CALL EQUIPMENT REP – 10 Aug @ 5:30 PM</a:t>
            </a:r>
          </a:p>
          <a:p>
            <a:pPr marL="457200" lvl="1" indent="0">
              <a:buClr>
                <a:schemeClr val="tx1"/>
              </a:buClr>
              <a:buFont typeface="Arial"/>
              <a:buNone/>
              <a:defRPr/>
            </a:pPr>
            <a:endParaRPr lang="is-IS" sz="1600" b="1" i="1" dirty="0">
              <a:solidFill>
                <a:schemeClr val="tx1"/>
              </a:solidFill>
              <a:latin typeface="Arial" panose="020B0604020202020204" pitchFamily="34" charset="0"/>
              <a:cs typeface="Arial" panose="020B0604020202020204" pitchFamily="34" charset="0"/>
            </a:endParaRPr>
          </a:p>
          <a:p>
            <a:pPr marL="457200" lvl="1" indent="0">
              <a:buClr>
                <a:schemeClr val="tx1"/>
              </a:buClr>
              <a:buFont typeface="Arial"/>
              <a:buNone/>
              <a:defRPr/>
            </a:pPr>
            <a:r>
              <a:rPr lang="is-IS" sz="2800" b="1" i="1" u="sng" dirty="0">
                <a:solidFill>
                  <a:schemeClr val="tx1"/>
                </a:solidFill>
                <a:latin typeface="Arial" panose="020B0604020202020204" pitchFamily="34" charset="0"/>
                <a:cs typeface="Arial" panose="020B0604020202020204" pitchFamily="34" charset="0"/>
              </a:rPr>
              <a:t>NO ASSIGNMENTS WITHOUT COMPLETING ALL THE ABOVE!!</a:t>
            </a:r>
            <a:endParaRPr lang="en-US" sz="2800" b="1" i="1" u="sng"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8CCCD111-D5BA-2941-9CB0-66F4C6319693}"/>
              </a:ext>
            </a:extLst>
          </p:cNvPr>
          <p:cNvSpPr txBox="1">
            <a:spLocks noGrp="1" noChangeArrowheads="1"/>
          </p:cNvSpPr>
          <p:nvPr>
            <p:ph type="title"/>
          </p:nvPr>
        </p:nvSpPr>
        <p:spPr>
          <a:xfrm>
            <a:off x="838200" y="149225"/>
            <a:ext cx="10515600" cy="869950"/>
          </a:xfrm>
        </p:spPr>
        <p:txBody>
          <a:bodyPr/>
          <a:lstStyle/>
          <a:p>
            <a:pPr algn="ctr">
              <a:spcBef>
                <a:spcPct val="0"/>
              </a:spcBef>
              <a:spcAft>
                <a:spcPct val="0"/>
              </a:spcAft>
              <a:buClr>
                <a:srgbClr val="FFFFFF"/>
              </a:buClr>
              <a:buFont typeface="Calibri" panose="020F0502020204030204" pitchFamily="34" charset="0"/>
              <a:buNone/>
            </a:pPr>
            <a:r>
              <a:rPr lang="en-US" altLang="en-US" b="1" i="1" u="sng" dirty="0">
                <a:solidFill>
                  <a:schemeClr val="tx1"/>
                </a:solidFill>
                <a:latin typeface="Arial" panose="020B0604020202020204" pitchFamily="34" charset="0"/>
                <a:cs typeface="Arial" panose="020B0604020202020204" pitchFamily="34" charset="0"/>
                <a:sym typeface="Calibri" panose="020F0502020204030204" pitchFamily="34" charset="0"/>
              </a:rPr>
              <a:t>IMPLICIT BIAS COURSE </a:t>
            </a:r>
          </a:p>
        </p:txBody>
      </p:sp>
      <p:sp>
        <p:nvSpPr>
          <p:cNvPr id="5" name="Content Placeholder 4">
            <a:extLst>
              <a:ext uri="{FF2B5EF4-FFF2-40B4-BE49-F238E27FC236}">
                <a16:creationId xmlns:a16="http://schemas.microsoft.com/office/drawing/2014/main" id="{B8BEF3F3-114F-A543-B973-1ADF0CCEAD41}"/>
              </a:ext>
            </a:extLst>
          </p:cNvPr>
          <p:cNvSpPr>
            <a:spLocks noGrp="1"/>
          </p:cNvSpPr>
          <p:nvPr>
            <p:ph idx="1"/>
          </p:nvPr>
        </p:nvSpPr>
        <p:spPr>
          <a:xfrm>
            <a:off x="230188" y="858417"/>
            <a:ext cx="11961812" cy="5612722"/>
          </a:xfrm>
        </p:spPr>
        <p:txBody>
          <a:bodyPr/>
          <a:lstStyle/>
          <a:p>
            <a:pPr>
              <a:buClr>
                <a:schemeClr val="tx1"/>
              </a:buClr>
              <a:defRPr/>
            </a:pPr>
            <a:r>
              <a:rPr lang="en-US" sz="3600" b="1" i="1" dirty="0">
                <a:latin typeface="Arial" panose="020B0604020202020204" pitchFamily="34" charset="0"/>
                <a:cs typeface="Arial" panose="020B0604020202020204" pitchFamily="34" charset="0"/>
              </a:rPr>
              <a:t>Go to nfhslearn.org and search for the Implicit Bias Course.  </a:t>
            </a:r>
          </a:p>
          <a:p>
            <a:pPr>
              <a:buClr>
                <a:schemeClr val="tx1"/>
              </a:buClr>
              <a:defRPr/>
            </a:pPr>
            <a:r>
              <a:rPr lang="en-US" sz="3600" b="1" i="1" dirty="0">
                <a:latin typeface="Arial" panose="020B0604020202020204" pitchFamily="34" charset="0"/>
                <a:cs typeface="Arial" panose="020B0604020202020204" pitchFamily="34" charset="0"/>
              </a:rPr>
              <a:t>When finished send the Certificate to me via email.</a:t>
            </a:r>
          </a:p>
          <a:p>
            <a:pPr>
              <a:buClr>
                <a:schemeClr val="tx1"/>
              </a:buClr>
              <a:defRPr/>
            </a:pPr>
            <a:r>
              <a:rPr lang="en-US" sz="3600" b="1" i="1" dirty="0">
                <a:latin typeface="Arial" panose="020B0604020202020204" pitchFamily="34" charset="0"/>
                <a:cs typeface="Arial" panose="020B0604020202020204" pitchFamily="34" charset="0"/>
              </a:rPr>
              <a:t>Still need certificates of completion for:</a:t>
            </a:r>
          </a:p>
          <a:p>
            <a:pPr marL="50800" indent="0">
              <a:buClr>
                <a:schemeClr val="tx1"/>
              </a:buClr>
              <a:buNone/>
              <a:defRPr/>
            </a:pPr>
            <a:endParaRPr lang="en-US" sz="3600" b="1" i="1" dirty="0">
              <a:latin typeface="Arial" panose="020B0604020202020204" pitchFamily="34" charset="0"/>
              <a:cs typeface="Arial" panose="020B0604020202020204" pitchFamily="34" charset="0"/>
            </a:endParaRPr>
          </a:p>
          <a:p>
            <a:pPr marL="50800" indent="0">
              <a:buClr>
                <a:schemeClr val="tx1"/>
              </a:buClr>
              <a:buNone/>
              <a:defRPr/>
            </a:pPr>
            <a:r>
              <a:rPr lang="en-US" sz="3600" b="1" i="1" dirty="0">
                <a:latin typeface="Arial" panose="020B0604020202020204" pitchFamily="34" charset="0"/>
                <a:cs typeface="Arial" panose="020B0604020202020204" pitchFamily="34" charset="0"/>
              </a:rPr>
              <a:t>Bond	  	Brooks		Bunn		Flores</a:t>
            </a:r>
          </a:p>
          <a:p>
            <a:pPr marL="50800" indent="0">
              <a:buClr>
                <a:schemeClr val="tx1"/>
              </a:buClr>
              <a:buNone/>
              <a:defRPr/>
            </a:pPr>
            <a:r>
              <a:rPr lang="en-US" sz="3600" b="1" i="1" dirty="0" err="1">
                <a:latin typeface="Arial" panose="020B0604020202020204" pitchFamily="34" charset="0"/>
                <a:cs typeface="Arial" panose="020B0604020202020204" pitchFamily="34" charset="0"/>
              </a:rPr>
              <a:t>Goolsby</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Gulaskey</a:t>
            </a:r>
            <a:r>
              <a:rPr lang="en-US" sz="3600" b="1" i="1" dirty="0">
                <a:latin typeface="Arial" panose="020B0604020202020204" pitchFamily="34" charset="0"/>
                <a:cs typeface="Arial" panose="020B0604020202020204" pitchFamily="34" charset="0"/>
              </a:rPr>
              <a:t>	Hayes		Johnson</a:t>
            </a:r>
          </a:p>
          <a:p>
            <a:pPr marL="50800" indent="0">
              <a:buClr>
                <a:schemeClr val="tx1"/>
              </a:buClr>
              <a:buNone/>
              <a:defRPr/>
            </a:pPr>
            <a:r>
              <a:rPr lang="en-US" sz="3600" b="1" i="1" dirty="0">
                <a:latin typeface="Arial" panose="020B0604020202020204" pitchFamily="34" charset="0"/>
                <a:cs typeface="Arial" panose="020B0604020202020204" pitchFamily="34" charset="0"/>
              </a:rPr>
              <a:t>Judge		</a:t>
            </a:r>
            <a:r>
              <a:rPr lang="en-US" sz="3600" b="1" i="1" dirty="0" err="1">
                <a:latin typeface="Arial" panose="020B0604020202020204" pitchFamily="34" charset="0"/>
                <a:cs typeface="Arial" panose="020B0604020202020204" pitchFamily="34" charset="0"/>
              </a:rPr>
              <a:t>Lugent</a:t>
            </a:r>
            <a:r>
              <a:rPr lang="en-US" sz="3600" b="1" i="1" dirty="0">
                <a:latin typeface="Arial" panose="020B0604020202020204" pitchFamily="34" charset="0"/>
                <a:cs typeface="Arial" panose="020B0604020202020204" pitchFamily="34" charset="0"/>
              </a:rPr>
              <a:t>		R. McGuire	McKenna</a:t>
            </a:r>
          </a:p>
          <a:p>
            <a:pPr marL="50800" indent="0">
              <a:buClr>
                <a:schemeClr val="tx1"/>
              </a:buClr>
              <a:buNone/>
              <a:defRPr/>
            </a:pPr>
            <a:r>
              <a:rPr lang="en-US" sz="3600" b="1" i="1" dirty="0" err="1">
                <a:latin typeface="Arial" panose="020B0604020202020204" pitchFamily="34" charset="0"/>
                <a:cs typeface="Arial" panose="020B0604020202020204" pitchFamily="34" charset="0"/>
              </a:rPr>
              <a:t>Neasham</a:t>
            </a:r>
            <a:r>
              <a:rPr lang="en-US" sz="3600" b="1" i="1" dirty="0">
                <a:latin typeface="Arial" panose="020B0604020202020204" pitchFamily="34" charset="0"/>
                <a:cs typeface="Arial" panose="020B0604020202020204" pitchFamily="34" charset="0"/>
              </a:rPr>
              <a:t>	Rodgers	</a:t>
            </a:r>
            <a:r>
              <a:rPr lang="en-US" sz="3600" b="1" i="1" dirty="0" err="1">
                <a:latin typeface="Arial" panose="020B0604020202020204" pitchFamily="34" charset="0"/>
                <a:cs typeface="Arial" panose="020B0604020202020204" pitchFamily="34" charset="0"/>
              </a:rPr>
              <a:t>Velmar</a:t>
            </a:r>
            <a:endParaRPr lang="en-US" sz="3600" b="1" i="1" dirty="0">
              <a:latin typeface="Arial" panose="020B0604020202020204" pitchFamily="34" charset="0"/>
              <a:cs typeface="Arial" panose="020B0604020202020204" pitchFamily="34" charset="0"/>
            </a:endParaRPr>
          </a:p>
          <a:p>
            <a:pPr>
              <a:buClr>
                <a:schemeClr val="tx1"/>
              </a:buClr>
              <a:defRPr/>
            </a:pP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865450"/>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8CCCD111-D5BA-2941-9CB0-66F4C6319693}"/>
              </a:ext>
            </a:extLst>
          </p:cNvPr>
          <p:cNvSpPr txBox="1">
            <a:spLocks noGrp="1" noChangeArrowheads="1"/>
          </p:cNvSpPr>
          <p:nvPr>
            <p:ph type="title"/>
          </p:nvPr>
        </p:nvSpPr>
        <p:spPr>
          <a:xfrm>
            <a:off x="838200" y="149225"/>
            <a:ext cx="10515600" cy="869950"/>
          </a:xfrm>
        </p:spPr>
        <p:txBody>
          <a:bodyPr/>
          <a:lstStyle/>
          <a:p>
            <a:pPr algn="ctr">
              <a:spcBef>
                <a:spcPct val="0"/>
              </a:spcBef>
              <a:spcAft>
                <a:spcPct val="0"/>
              </a:spcAft>
              <a:buClr>
                <a:srgbClr val="FFFFFF"/>
              </a:buClr>
              <a:buFont typeface="Calibri" panose="020F0502020204030204" pitchFamily="34" charset="0"/>
              <a:buNone/>
            </a:pPr>
            <a:r>
              <a:rPr lang="en-US" altLang="en-US" b="1" i="1" u="sng" dirty="0">
                <a:solidFill>
                  <a:schemeClr val="tx1"/>
                </a:solidFill>
                <a:latin typeface="Arial" panose="020B0604020202020204" pitchFamily="34" charset="0"/>
                <a:cs typeface="Arial" panose="020B0604020202020204" pitchFamily="34" charset="0"/>
                <a:sym typeface="Calibri" panose="020F0502020204030204" pitchFamily="34" charset="0"/>
              </a:rPr>
              <a:t>VHSL WHISTLE REGISTRATION </a:t>
            </a:r>
          </a:p>
        </p:txBody>
      </p:sp>
      <p:sp>
        <p:nvSpPr>
          <p:cNvPr id="5" name="Content Placeholder 4">
            <a:extLst>
              <a:ext uri="{FF2B5EF4-FFF2-40B4-BE49-F238E27FC236}">
                <a16:creationId xmlns:a16="http://schemas.microsoft.com/office/drawing/2014/main" id="{B8BEF3F3-114F-A543-B973-1ADF0CCEAD41}"/>
              </a:ext>
            </a:extLst>
          </p:cNvPr>
          <p:cNvSpPr>
            <a:spLocks noGrp="1"/>
          </p:cNvSpPr>
          <p:nvPr>
            <p:ph idx="1"/>
          </p:nvPr>
        </p:nvSpPr>
        <p:spPr>
          <a:xfrm>
            <a:off x="230188" y="858417"/>
            <a:ext cx="11961812" cy="5612722"/>
          </a:xfrm>
        </p:spPr>
        <p:txBody>
          <a:bodyPr/>
          <a:lstStyle/>
          <a:p>
            <a:pPr>
              <a:buClr>
                <a:schemeClr val="tx1"/>
              </a:buClr>
              <a:defRPr/>
            </a:pPr>
            <a:r>
              <a:rPr lang="en-US" sz="3600" b="1" i="1" dirty="0">
                <a:latin typeface="Arial" panose="020B0604020202020204" pitchFamily="34" charset="0"/>
                <a:cs typeface="Arial" panose="020B0604020202020204" pitchFamily="34" charset="0"/>
              </a:rPr>
              <a:t>The following still need to register with VHSL via Whistle:</a:t>
            </a:r>
          </a:p>
          <a:p>
            <a:pPr marL="50800" indent="0">
              <a:buClr>
                <a:schemeClr val="tx1"/>
              </a:buClr>
              <a:buNone/>
              <a:defRPr/>
            </a:pPr>
            <a:endParaRPr lang="en-US" sz="3600" b="1" i="1" dirty="0">
              <a:latin typeface="Arial" panose="020B0604020202020204" pitchFamily="34" charset="0"/>
              <a:cs typeface="Arial" panose="020B0604020202020204" pitchFamily="34" charset="0"/>
            </a:endParaRPr>
          </a:p>
          <a:p>
            <a:pPr marL="50800" indent="0">
              <a:buClr>
                <a:schemeClr val="tx1"/>
              </a:buClr>
              <a:buNone/>
              <a:defRPr/>
            </a:pPr>
            <a:r>
              <a:rPr lang="en-US" sz="3600" b="1" i="1" dirty="0">
                <a:latin typeface="Arial" panose="020B0604020202020204" pitchFamily="34" charset="0"/>
                <a:cs typeface="Arial" panose="020B0604020202020204" pitchFamily="34" charset="0"/>
              </a:rPr>
              <a:t>Bond	  	Brooks		Broughton 	Bunn	</a:t>
            </a:r>
          </a:p>
          <a:p>
            <a:pPr marL="50800" indent="0">
              <a:buClr>
                <a:schemeClr val="tx1"/>
              </a:buClr>
              <a:buNone/>
              <a:defRPr/>
            </a:pPr>
            <a:r>
              <a:rPr lang="en-US" sz="3600" b="1" i="1" dirty="0">
                <a:latin typeface="Arial" panose="020B0604020202020204" pitchFamily="34" charset="0"/>
                <a:cs typeface="Arial" panose="020B0604020202020204" pitchFamily="34" charset="0"/>
              </a:rPr>
              <a:t>Carter 		Drone		Dye			</a:t>
            </a:r>
            <a:r>
              <a:rPr lang="en-US" sz="3600" b="1" i="1" dirty="0" err="1">
                <a:latin typeface="Arial" panose="020B0604020202020204" pitchFamily="34" charset="0"/>
                <a:cs typeface="Arial" panose="020B0604020202020204" pitchFamily="34" charset="0"/>
              </a:rPr>
              <a:t>Goolsby</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Gulaskey</a:t>
            </a:r>
            <a:r>
              <a:rPr lang="en-US" sz="3600" b="1" i="1" dirty="0">
                <a:latin typeface="Arial" panose="020B0604020202020204" pitchFamily="34" charset="0"/>
                <a:cs typeface="Arial" panose="020B0604020202020204" pitchFamily="34" charset="0"/>
              </a:rPr>
              <a:t>	Harrison	Hill			Jimenez Johnson	Jones 		Judge		</a:t>
            </a:r>
            <a:r>
              <a:rPr lang="en-US" sz="3600" b="1" i="1" dirty="0" err="1">
                <a:latin typeface="Arial" panose="020B0604020202020204" pitchFamily="34" charset="0"/>
                <a:cs typeface="Arial" panose="020B0604020202020204" pitchFamily="34" charset="0"/>
              </a:rPr>
              <a:t>Kenward</a:t>
            </a:r>
            <a:endParaRPr lang="en-US" sz="3600" b="1" i="1" dirty="0">
              <a:latin typeface="Arial" panose="020B0604020202020204" pitchFamily="34" charset="0"/>
              <a:cs typeface="Arial" panose="020B0604020202020204" pitchFamily="34" charset="0"/>
            </a:endParaRPr>
          </a:p>
          <a:p>
            <a:pPr marL="50800" indent="0">
              <a:buClr>
                <a:schemeClr val="tx1"/>
              </a:buClr>
              <a:buNone/>
              <a:defRPr/>
            </a:pPr>
            <a:r>
              <a:rPr lang="en-US" sz="3600" b="1" i="1" dirty="0" err="1">
                <a:latin typeface="Arial" panose="020B0604020202020204" pitchFamily="34" charset="0"/>
                <a:cs typeface="Arial" panose="020B0604020202020204" pitchFamily="34" charset="0"/>
              </a:rPr>
              <a:t>Lugent</a:t>
            </a:r>
            <a:r>
              <a:rPr lang="en-US" sz="3600" b="1" i="1" dirty="0">
                <a:latin typeface="Arial" panose="020B0604020202020204" pitchFamily="34" charset="0"/>
                <a:cs typeface="Arial" panose="020B0604020202020204" pitchFamily="34" charset="0"/>
              </a:rPr>
              <a:t>		</a:t>
            </a:r>
            <a:r>
              <a:rPr lang="en-US" sz="3600" b="1" i="1" dirty="0" err="1">
                <a:latin typeface="Arial" panose="020B0604020202020204" pitchFamily="34" charset="0"/>
                <a:cs typeface="Arial" panose="020B0604020202020204" pitchFamily="34" charset="0"/>
              </a:rPr>
              <a:t>Neasham</a:t>
            </a:r>
            <a:r>
              <a:rPr lang="en-US" sz="3600" b="1" i="1" dirty="0">
                <a:latin typeface="Arial" panose="020B0604020202020204" pitchFamily="34" charset="0"/>
                <a:cs typeface="Arial" panose="020B0604020202020204" pitchFamily="34" charset="0"/>
              </a:rPr>
              <a:t>	Potts 		Raines</a:t>
            </a:r>
          </a:p>
          <a:p>
            <a:pPr marL="50800" indent="0">
              <a:buClr>
                <a:schemeClr val="tx1"/>
              </a:buClr>
              <a:buNone/>
              <a:defRPr/>
            </a:pPr>
            <a:r>
              <a:rPr lang="en-US" sz="3600" b="1" i="1" dirty="0">
                <a:latin typeface="Arial" panose="020B0604020202020204" pitchFamily="34" charset="0"/>
                <a:cs typeface="Arial" panose="020B0604020202020204" pitchFamily="34" charset="0"/>
              </a:rPr>
              <a:t>Rodgers	Smith		</a:t>
            </a:r>
            <a:r>
              <a:rPr lang="en-US" sz="3600" b="1" i="1" dirty="0" err="1">
                <a:latin typeface="Arial" panose="020B0604020202020204" pitchFamily="34" charset="0"/>
                <a:cs typeface="Arial" panose="020B0604020202020204" pitchFamily="34" charset="0"/>
              </a:rPr>
              <a:t>Velmar</a:t>
            </a:r>
            <a:endParaRPr lang="en-US" sz="3600" b="1" i="1" dirty="0">
              <a:latin typeface="Arial" panose="020B0604020202020204" pitchFamily="34" charset="0"/>
              <a:cs typeface="Arial" panose="020B0604020202020204" pitchFamily="34" charset="0"/>
            </a:endParaRPr>
          </a:p>
          <a:p>
            <a:pPr>
              <a:buClr>
                <a:schemeClr val="tx1"/>
              </a:buClr>
              <a:defRPr/>
            </a:pPr>
            <a:endParaRPr lang="en-US" sz="3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237028"/>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2257" y="1138285"/>
            <a:ext cx="10896600" cy="1791951"/>
          </a:xfrm>
        </p:spPr>
        <p:txBody>
          <a:bodyPr/>
          <a:lstStyle/>
          <a:p>
            <a:pPr marL="50800" lvl="0" indent="0">
              <a:buClr>
                <a:srgbClr val="000000"/>
              </a:buClr>
              <a:buNone/>
              <a:defRPr/>
            </a:pPr>
            <a:r>
              <a:rPr lang="en-US" sz="3600" b="1" dirty="0">
                <a:latin typeface="+mj-lt"/>
              </a:rPr>
              <a:t>AFTER FAIR CATCH SIGNAL WHEN BALL GOES BEYOND R.  WHO HAS BALL?  WHO HAS R? WHO GAVE SIGNAL?</a:t>
            </a:r>
            <a:endParaRPr lang="en-US" sz="3600" dirty="0">
              <a:latin typeface="+mj-lt"/>
            </a:endParaRPr>
          </a:p>
        </p:txBody>
      </p:sp>
      <p:sp>
        <p:nvSpPr>
          <p:cNvPr id="4" name="TextBox 3"/>
          <p:cNvSpPr txBox="1"/>
          <p:nvPr/>
        </p:nvSpPr>
        <p:spPr>
          <a:xfrm>
            <a:off x="642257" y="2857499"/>
            <a:ext cx="10896599" cy="1200329"/>
          </a:xfrm>
          <a:prstGeom prst="rect">
            <a:avLst/>
          </a:prstGeom>
          <a:noFill/>
        </p:spPr>
        <p:txBody>
          <a:bodyPr wrap="square" rtlCol="0">
            <a:spAutoFit/>
          </a:bodyPr>
          <a:lstStyle/>
          <a:p>
            <a:r>
              <a:rPr lang="en-US" sz="3600" b="1" i="1" u="sng" dirty="0"/>
              <a:t>MECHANICS MANUAL: B HAS R PLAYER.  S OR F HAS BALL TO GL.</a:t>
            </a:r>
            <a:endParaRPr lang="en-US" sz="3600" dirty="0"/>
          </a:p>
        </p:txBody>
      </p:sp>
      <p:sp>
        <p:nvSpPr>
          <p:cNvPr id="6" name="TextBox 5"/>
          <p:cNvSpPr txBox="1"/>
          <p:nvPr/>
        </p:nvSpPr>
        <p:spPr>
          <a:xfrm>
            <a:off x="642256" y="4244864"/>
            <a:ext cx="10896599" cy="2308324"/>
          </a:xfrm>
          <a:prstGeom prst="rect">
            <a:avLst/>
          </a:prstGeom>
          <a:noFill/>
        </p:spPr>
        <p:txBody>
          <a:bodyPr wrap="square" rtlCol="0">
            <a:spAutoFit/>
          </a:bodyPr>
          <a:lstStyle/>
          <a:p>
            <a:r>
              <a:rPr lang="en-US" sz="3600" b="1" i="1" u="sng" dirty="0"/>
              <a:t>ILLEGAL KICK- DOES NOT MEET 10-4-2C EXCEPTION.  AN ILLEGAL KICKED BALL HAS THE SAME STATUS AS BEFORE THE KICK, I.E., MUFF, FUMBLE, BACKWARD PASS.</a:t>
            </a:r>
          </a:p>
        </p:txBody>
      </p:sp>
      <p:sp>
        <p:nvSpPr>
          <p:cNvPr id="9" name="Title 1"/>
          <p:cNvSpPr>
            <a:spLocks noGrp="1"/>
          </p:cNvSpPr>
          <p:nvPr>
            <p:ph type="title"/>
          </p:nvPr>
        </p:nvSpPr>
        <p:spPr>
          <a:xfrm>
            <a:off x="642257" y="337226"/>
            <a:ext cx="10711543" cy="716203"/>
          </a:xfrm>
        </p:spPr>
        <p:txBody>
          <a:bodyPr/>
          <a:lstStyle/>
          <a:p>
            <a:pPr algn="ctr"/>
            <a:r>
              <a:rPr lang="en-US" b="1" dirty="0"/>
              <a:t>Kicking Game 2021– Rabbit Hole</a:t>
            </a:r>
            <a:endParaRPr lang="en-US" dirty="0"/>
          </a:p>
        </p:txBody>
      </p:sp>
    </p:spTree>
    <p:extLst>
      <p:ext uri="{BB962C8B-B14F-4D97-AF65-F5344CB8AC3E}">
        <p14:creationId xmlns:p14="http://schemas.microsoft.com/office/powerpoint/2010/main" val="291866810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57" y="337226"/>
            <a:ext cx="10711543" cy="716203"/>
          </a:xfrm>
        </p:spPr>
        <p:txBody>
          <a:bodyPr/>
          <a:lstStyle/>
          <a:p>
            <a:pPr algn="ctr"/>
            <a:r>
              <a:rPr lang="en-US" b="1" dirty="0"/>
              <a:t>Kicking Game 2021– Rabbit Hole</a:t>
            </a:r>
            <a:endParaRPr lang="en-US" dirty="0"/>
          </a:p>
        </p:txBody>
      </p:sp>
      <p:sp>
        <p:nvSpPr>
          <p:cNvPr id="3" name="Text Placeholder 2"/>
          <p:cNvSpPr>
            <a:spLocks noGrp="1"/>
          </p:cNvSpPr>
          <p:nvPr>
            <p:ph type="body" idx="1"/>
          </p:nvPr>
        </p:nvSpPr>
        <p:spPr>
          <a:xfrm>
            <a:off x="642257" y="1138285"/>
            <a:ext cx="10896600" cy="919158"/>
          </a:xfrm>
        </p:spPr>
        <p:txBody>
          <a:bodyPr/>
          <a:lstStyle/>
          <a:p>
            <a:pPr marL="50800" lvl="0" indent="0">
              <a:buClr>
                <a:srgbClr val="000000"/>
              </a:buClr>
              <a:buNone/>
              <a:defRPr/>
            </a:pPr>
            <a:r>
              <a:rPr lang="en-US" sz="3600" b="1" i="1" u="sng" dirty="0">
                <a:latin typeface="Arial" panose="020B0604020202020204" pitchFamily="34" charset="0"/>
                <a:ea typeface="Calibri" panose="020F0502020204030204" pitchFamily="34" charset="0"/>
              </a:rPr>
              <a:t>PSK (2-16-H), PAGE 30 RULE BOOK</a:t>
            </a:r>
            <a:endParaRPr lang="en-US" sz="3600" dirty="0">
              <a:latin typeface="+mj-lt"/>
            </a:endParaRPr>
          </a:p>
        </p:txBody>
      </p:sp>
      <p:sp>
        <p:nvSpPr>
          <p:cNvPr id="4" name="TextBox 3"/>
          <p:cNvSpPr txBox="1"/>
          <p:nvPr/>
        </p:nvSpPr>
        <p:spPr>
          <a:xfrm>
            <a:off x="642257" y="1937330"/>
            <a:ext cx="10896599" cy="1234825"/>
          </a:xfrm>
          <a:prstGeom prst="rect">
            <a:avLst/>
          </a:prstGeom>
          <a:noFill/>
        </p:spPr>
        <p:txBody>
          <a:bodyPr wrap="square" rtlCol="0">
            <a:spAutoFit/>
          </a:bodyPr>
          <a:lstStyle/>
          <a:p>
            <a:pPr marL="0" marR="0">
              <a:lnSpc>
                <a:spcPct val="107000"/>
              </a:lnSpc>
              <a:spcBef>
                <a:spcPts val="0"/>
              </a:spcBef>
              <a:spcAft>
                <a:spcPts val="800"/>
              </a:spcAft>
            </a:pPr>
            <a:r>
              <a:rPr lang="en-US" sz="3600" b="1" i="1" dirty="0">
                <a:ea typeface="Calibri" panose="020F0502020204030204" pitchFamily="34" charset="0"/>
                <a:cs typeface="Times New Roman" panose="02020603050405020304" pitchFamily="18" charset="0"/>
              </a:rPr>
              <a:t>A FOUL BY R OTHER THAN I/S AND I/P FOULS </a:t>
            </a:r>
            <a:r>
              <a:rPr lang="en-US" sz="3600" b="1" i="1" u="sng" dirty="0">
                <a:ea typeface="Calibri" panose="020F0502020204030204" pitchFamily="34" charset="0"/>
                <a:cs typeface="Times New Roman" panose="02020603050405020304" pitchFamily="18" charset="0"/>
              </a:rPr>
              <a:t>AT SNAP</a:t>
            </a:r>
          </a:p>
        </p:txBody>
      </p:sp>
      <p:sp>
        <p:nvSpPr>
          <p:cNvPr id="8" name="TextBox 7"/>
          <p:cNvSpPr txBox="1"/>
          <p:nvPr/>
        </p:nvSpPr>
        <p:spPr>
          <a:xfrm>
            <a:off x="642257" y="3257011"/>
            <a:ext cx="10896599" cy="2862322"/>
          </a:xfrm>
          <a:prstGeom prst="rect">
            <a:avLst/>
          </a:prstGeom>
          <a:noFill/>
        </p:spPr>
        <p:txBody>
          <a:bodyPr wrap="square" rtlCol="0">
            <a:spAutoFit/>
          </a:bodyPr>
          <a:lstStyle/>
          <a:p>
            <a:r>
              <a:rPr lang="en-US" sz="3600" b="1" i="1" u="sng" dirty="0">
                <a:ea typeface="Calibri" panose="020F0502020204030204" pitchFamily="34" charset="0"/>
              </a:rPr>
              <a:t>FOUL MUST OCCUR DURING SCRIMMAGE KICK PLAYS OTHER THAN TRY AND OR SUCCESSFUL FIELD GOAL- (NOTE MISPOKE LAST WEEK: FOUL DOES NOT  HAVE TO BE AFTER KICK) WHERE BALL GOES PAST ENZ</a:t>
            </a:r>
            <a:endParaRPr lang="en-US" sz="3600" dirty="0"/>
          </a:p>
        </p:txBody>
      </p:sp>
    </p:spTree>
    <p:extLst>
      <p:ext uri="{BB962C8B-B14F-4D97-AF65-F5344CB8AC3E}">
        <p14:creationId xmlns:p14="http://schemas.microsoft.com/office/powerpoint/2010/main" val="63574641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16717</TotalTime>
  <Words>3208</Words>
  <Application>Microsoft Macintosh PowerPoint</Application>
  <PresentationFormat>Widescreen</PresentationFormat>
  <Paragraphs>245</Paragraphs>
  <Slides>47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Arial</vt:lpstr>
      <vt:lpstr>Wingdings</vt:lpstr>
      <vt:lpstr>Comic Sans MS</vt:lpstr>
      <vt:lpstr>Office Theme</vt:lpstr>
      <vt:lpstr>PFOA TRAINING SESSION #4 Passing Game -- Rule 7</vt:lpstr>
      <vt:lpstr>ROLL CALL </vt:lpstr>
      <vt:lpstr>President’s Report</vt:lpstr>
      <vt:lpstr>RECRUITMENT </vt:lpstr>
      <vt:lpstr>R E M I N D E R S</vt:lpstr>
      <vt:lpstr>IMPLICIT BIAS COURSE </vt:lpstr>
      <vt:lpstr>VHSL WHISTLE REGISTRATION </vt:lpstr>
      <vt:lpstr>Kicking Game 2021– Rabbit Hole</vt:lpstr>
      <vt:lpstr>Kicking Game 2021– Rabbit Hole</vt:lpstr>
      <vt:lpstr>Kicking Game 2021– Rabbit Hole</vt:lpstr>
      <vt:lpstr>Rule 6 Questions</vt:lpstr>
      <vt:lpstr>Rule 6 Questions</vt:lpstr>
      <vt:lpstr>PowerPoint Presentation</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Passing Game 2021</vt:lpstr>
      <vt:lpstr>Rule 7 Questions</vt:lpstr>
      <vt:lpstr>Rule 7 Questions</vt:lpstr>
      <vt:lpstr>Rule 7 Questions</vt:lpstr>
      <vt:lpstr>Rule 7 Questions</vt:lpstr>
      <vt:lpstr>Rule 7 Questions</vt:lpstr>
      <vt:lpstr>Rule 7 Questions</vt:lpstr>
      <vt:lpstr>Rule 7 Questions</vt:lpstr>
      <vt:lpstr>Rule 7 Questions</vt:lpstr>
      <vt:lpstr>Rule 7 Questions</vt:lpstr>
      <vt:lpstr>Rule 7 Questions</vt:lpstr>
      <vt:lpstr>Rule 7 Questions</vt:lpstr>
      <vt:lpstr>Passing Mechanics 2021</vt:lpstr>
      <vt:lpstr>Passing Mechanics 2021</vt:lpstr>
      <vt:lpstr>Passing Mechanics 2021</vt:lpstr>
      <vt:lpstr>Next Meeting(s)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PFOA MEMBERSHIP MEETING</dc:title>
  <dc:subject/>
  <dc:creator>Owner</dc:creator>
  <cp:keywords/>
  <dc:description/>
  <cp:lastModifiedBy>Microsoft Office User</cp:lastModifiedBy>
  <cp:revision>194</cp:revision>
  <cp:lastPrinted>2021-08-03T21:19:26Z</cp:lastPrinted>
  <dcterms:modified xsi:type="dcterms:W3CDTF">2021-08-05T00:44:26Z</dcterms:modified>
  <cp:category/>
</cp:coreProperties>
</file>