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3" r:id="rId3"/>
    <p:sldId id="327" r:id="rId4"/>
    <p:sldId id="319" r:id="rId5"/>
    <p:sldId id="291" r:id="rId6"/>
    <p:sldId id="405" r:id="rId7"/>
    <p:sldId id="350" r:id="rId8"/>
    <p:sldId id="349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9" r:id="rId21"/>
    <p:sldId id="418" r:id="rId22"/>
    <p:sldId id="420" r:id="rId23"/>
    <p:sldId id="421" r:id="rId24"/>
    <p:sldId id="422" r:id="rId25"/>
    <p:sldId id="423" r:id="rId26"/>
    <p:sldId id="424" r:id="rId27"/>
    <p:sldId id="425" r:id="rId28"/>
    <p:sldId id="299" r:id="rId29"/>
  </p:sldIdLst>
  <p:sldSz cx="12192000" cy="6858000"/>
  <p:notesSz cx="6881813" cy="9296400"/>
  <p:embeddedFontLs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/>
    <p:restoredTop sz="91454" autoAdjust="0"/>
  </p:normalViewPr>
  <p:slideViewPr>
    <p:cSldViewPr snapToGrid="0">
      <p:cViewPr varScale="1">
        <p:scale>
          <a:sx n="70" d="100"/>
          <a:sy n="70" d="100"/>
        </p:scale>
        <p:origin x="48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5A3F957-90C5-4239-85BF-26424706D8C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DD1E140-A60B-44CC-8A9E-8C49950ED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4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0EE13F1A-8A24-654F-9D79-8E03004B7DA4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2431" tIns="46203" rIns="92431" bIns="46203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9312FF7F-124D-754C-B310-07372117DB0D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9810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vert="horz" wrap="square" lIns="92431" tIns="46203" rIns="92431" bIns="462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8106A0DD-E58F-0E4A-BC2B-411C761D459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54050" y="1162050"/>
            <a:ext cx="5575300" cy="31369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BE3BDF4F-FD32-7D4F-A724-45AD7949A2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31" tIns="46203" rIns="92431" bIns="4620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8" name="Google Shape;7;n">
            <a:extLst>
              <a:ext uri="{FF2B5EF4-FFF2-40B4-BE49-F238E27FC236}">
                <a16:creationId xmlns:a16="http://schemas.microsoft.com/office/drawing/2014/main" id="{08A9E7E9-2518-1B43-BCE0-0247D36993C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2431" tIns="46203" rIns="92431" bIns="46203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Google Shape;8;n">
            <a:extLst>
              <a:ext uri="{FF2B5EF4-FFF2-40B4-BE49-F238E27FC236}">
                <a16:creationId xmlns:a16="http://schemas.microsoft.com/office/drawing/2014/main" id="{E45666E7-DB8E-F648-B43D-5E90F296476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2431" tIns="46203" rIns="92431" bIns="462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6EB9650-8343-CA47-B9FA-B0E82FA6A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160;p1:notes">
            <a:extLst>
              <a:ext uri="{FF2B5EF4-FFF2-40B4-BE49-F238E27FC236}">
                <a16:creationId xmlns:a16="http://schemas.microsoft.com/office/drawing/2014/main" id="{97841BFE-96AB-8143-BBC2-1336AF918C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8" name="Google Shape;161;p1:notes">
            <a:extLst>
              <a:ext uri="{FF2B5EF4-FFF2-40B4-BE49-F238E27FC236}">
                <a16:creationId xmlns:a16="http://schemas.microsoft.com/office/drawing/2014/main" id="{509E6BC7-5B90-624B-8932-380D3117A0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66;p2:notes">
            <a:extLst>
              <a:ext uri="{FF2B5EF4-FFF2-40B4-BE49-F238E27FC236}">
                <a16:creationId xmlns:a16="http://schemas.microsoft.com/office/drawing/2014/main" id="{064180F6-7410-0E49-B92B-036A8FA385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6" name="Google Shape;167;p2:notes">
            <a:extLst>
              <a:ext uri="{FF2B5EF4-FFF2-40B4-BE49-F238E27FC236}">
                <a16:creationId xmlns:a16="http://schemas.microsoft.com/office/drawing/2014/main" id="{1B7A88DD-F5ED-A54E-BB05-23DAAE044F8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459;p45:notes">
            <a:extLst>
              <a:ext uri="{FF2B5EF4-FFF2-40B4-BE49-F238E27FC236}">
                <a16:creationId xmlns:a16="http://schemas.microsoft.com/office/drawing/2014/main" id="{5D468606-5DA3-A34E-9FCA-421959C5FE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8674" name="Google Shape;460;p45:notes">
            <a:extLst>
              <a:ext uri="{FF2B5EF4-FFF2-40B4-BE49-F238E27FC236}">
                <a16:creationId xmlns:a16="http://schemas.microsoft.com/office/drawing/2014/main" id="{28C39048-6AC1-EA46-A2F0-E1499F4371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8E3BD331-F2B2-D84F-9C4B-9D198E2665C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DDFFC294-2A7A-B149-A23C-B5998E8DFC9E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B9A74914-1203-E04B-8631-63DE16E2055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8F50-2909-1E40-8389-BDFC925A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363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74CD3661-A886-8E43-A154-9D4988467053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E26F91DB-AA6D-B341-BFFE-BE7B81DD757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1E90F74E-BC80-E74F-BFF6-FC25FA83F52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ECF52-C570-1B40-84C5-B7ABA43E9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69312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E0D04388-4802-324A-96A9-8E323B2B115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AF8361D4-3526-1E4D-B858-AB9147EC5E3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97CE9DB2-D758-804C-BAB4-7ED4F8B579F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E5AA-959F-6D45-9400-91BC32EF2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226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453A4A50-DB05-CD4D-BC4A-17B3D9C0065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C91F14B3-0203-5948-A308-3FB6A7C0E4F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E9C6F06B-D1D5-AD47-80D6-527FBDC9156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610F-059B-6443-8110-F3B815518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6293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81F12319-CA2B-624B-BC90-6559AF54E01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702446AF-E719-394D-BD10-C48E17F24F6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4;p1">
            <a:extLst>
              <a:ext uri="{FF2B5EF4-FFF2-40B4-BE49-F238E27FC236}">
                <a16:creationId xmlns:a16="http://schemas.microsoft.com/office/drawing/2014/main" id="{2A5889F6-0D0E-5C4F-A5EF-A08B60051C2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EF81-40CF-4A42-BE0A-EB8EAC049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757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EB2872C5-6DA1-A44C-A802-CCB1675489B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68A090C-409F-224A-A7C0-D164677B36C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Google Shape;14;p1">
            <a:extLst>
              <a:ext uri="{FF2B5EF4-FFF2-40B4-BE49-F238E27FC236}">
                <a16:creationId xmlns:a16="http://schemas.microsoft.com/office/drawing/2014/main" id="{46238354-3D75-EC4F-8417-FBB1EA9C22C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2CE65-AAE1-8C49-AF9A-C5E99CF2B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13395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Google Shape;12;p1">
            <a:extLst>
              <a:ext uri="{FF2B5EF4-FFF2-40B4-BE49-F238E27FC236}">
                <a16:creationId xmlns:a16="http://schemas.microsoft.com/office/drawing/2014/main" id="{BA7D1669-6BD0-CD4A-8483-A85C90BBBD79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3;p1">
            <a:extLst>
              <a:ext uri="{FF2B5EF4-FFF2-40B4-BE49-F238E27FC236}">
                <a16:creationId xmlns:a16="http://schemas.microsoft.com/office/drawing/2014/main" id="{61982426-4676-7247-A49E-0B11900E93E1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4;p1">
            <a:extLst>
              <a:ext uri="{FF2B5EF4-FFF2-40B4-BE49-F238E27FC236}">
                <a16:creationId xmlns:a16="http://schemas.microsoft.com/office/drawing/2014/main" id="{9AA29322-A9E2-B443-A58F-2B6783431EB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F0DA-2ADF-1142-A324-B1F9BA36D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62514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1BFC4001-B1E2-1C46-B343-E24B8C2BB8BB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47DC4798-F59D-AD46-8173-D2745B11AC7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4;p1">
            <a:extLst>
              <a:ext uri="{FF2B5EF4-FFF2-40B4-BE49-F238E27FC236}">
                <a16:creationId xmlns:a16="http://schemas.microsoft.com/office/drawing/2014/main" id="{DC7FC3DB-DE33-4940-A555-1EF319F09B5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EB2D-03B1-C448-921E-29D245157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1665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95D244CE-1C32-9F46-8A00-7469FE7FC6E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BB1CED8A-03F6-ED4E-BD67-C54032DEC226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4;p1">
            <a:extLst>
              <a:ext uri="{FF2B5EF4-FFF2-40B4-BE49-F238E27FC236}">
                <a16:creationId xmlns:a16="http://schemas.microsoft.com/office/drawing/2014/main" id="{18FFF32B-7C91-5848-8746-047AB58AC258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D95B8-D0FA-2A4A-B0A1-F59889DA8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2289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2;p1">
            <a:extLst>
              <a:ext uri="{FF2B5EF4-FFF2-40B4-BE49-F238E27FC236}">
                <a16:creationId xmlns:a16="http://schemas.microsoft.com/office/drawing/2014/main" id="{B3E2D091-CE31-3F46-A234-AB4AD948F71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3;p1">
            <a:extLst>
              <a:ext uri="{FF2B5EF4-FFF2-40B4-BE49-F238E27FC236}">
                <a16:creationId xmlns:a16="http://schemas.microsoft.com/office/drawing/2014/main" id="{F5F64A7B-C0AF-C045-A2E7-C80BE23F8956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1">
            <a:extLst>
              <a:ext uri="{FF2B5EF4-FFF2-40B4-BE49-F238E27FC236}">
                <a16:creationId xmlns:a16="http://schemas.microsoft.com/office/drawing/2014/main" id="{DE034441-4487-7E4C-8ACB-AB889E627F3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357B-EA29-5640-8879-4F9D2E566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824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B9BD5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>
            <a:extLst>
              <a:ext uri="{FF2B5EF4-FFF2-40B4-BE49-F238E27FC236}">
                <a16:creationId xmlns:a16="http://schemas.microsoft.com/office/drawing/2014/main" id="{7B4CE1F6-5A22-724D-A808-4C6B10259F0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11;p1">
            <a:extLst>
              <a:ext uri="{FF2B5EF4-FFF2-40B4-BE49-F238E27FC236}">
                <a16:creationId xmlns:a16="http://schemas.microsoft.com/office/drawing/2014/main" id="{87358521-B168-F548-A4C0-33C138AC3D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">
            <a:extLst>
              <a:ext uri="{FF2B5EF4-FFF2-40B4-BE49-F238E27FC236}">
                <a16:creationId xmlns:a16="http://schemas.microsoft.com/office/drawing/2014/main" id="{F2A16A6B-A218-6A4E-B62D-B02684F91B64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Google Shape;13;p1">
            <a:extLst>
              <a:ext uri="{FF2B5EF4-FFF2-40B4-BE49-F238E27FC236}">
                <a16:creationId xmlns:a16="http://schemas.microsoft.com/office/drawing/2014/main" id="{A16BCB96-AC93-6943-B674-FB82F099CF6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Google Shape;14;p1">
            <a:extLst>
              <a:ext uri="{FF2B5EF4-FFF2-40B4-BE49-F238E27FC236}">
                <a16:creationId xmlns:a16="http://schemas.microsoft.com/office/drawing/2014/main" id="{B93839B5-A3F0-B842-8D22-FE7B4CE9780C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B0D97DE-419C-2448-8BFE-9571FDBEB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 advClick="0"/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stle.vhsl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163;p25">
            <a:extLst>
              <a:ext uri="{FF2B5EF4-FFF2-40B4-BE49-F238E27FC236}">
                <a16:creationId xmlns:a16="http://schemas.microsoft.com/office/drawing/2014/main" id="{4791FB83-60EE-154F-8B45-3F361CC7F445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Calibri" panose="020F050202020403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PFOA TRAINING SESSION </a:t>
            </a:r>
            <a:r>
              <a:rPr lang="en-US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#5 Ball In Play &amp; Scoring </a:t>
            </a:r>
            <a:br>
              <a:rPr lang="en-US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Rules 4  &amp; 8 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14" name="Google Shape;164;p25">
            <a:extLst>
              <a:ext uri="{FF2B5EF4-FFF2-40B4-BE49-F238E27FC236}">
                <a16:creationId xmlns:a16="http://schemas.microsoft.com/office/drawing/2014/main" id="{D0A36B7B-96B1-AD4B-B630-4D92C52B6E94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3222522"/>
            <a:ext cx="9144000" cy="16557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3600"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LIBERTY BAPTIST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3600"/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August </a:t>
            </a:r>
            <a:r>
              <a:rPr lang="en-US" alt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10, 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2021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3600"/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7:00 PM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919158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PLAY:  K SCORES ON LAST DOWN OF GAME AND KICKS THE TRY TO TIE GAME 14-14.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257" y="2447693"/>
            <a:ext cx="10896599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K KICKER IS ROUGHED.  WHAT ARE OPTIONS FOR K?</a:t>
            </a:r>
            <a:endParaRPr lang="en-US" sz="3600" b="1" i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197" y="3764946"/>
            <a:ext cx="10896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ea typeface="Calibri" panose="020F0502020204030204" pitchFamily="34" charset="0"/>
              </a:rPr>
              <a:t>- ACCEPT </a:t>
            </a:r>
            <a:r>
              <a:rPr lang="en-US" sz="3600" b="1" i="1" u="sng" dirty="0">
                <a:ea typeface="Calibri" panose="020F0502020204030204" pitchFamily="34" charset="0"/>
              </a:rPr>
              <a:t>PENALTY AND REPLAY DOWN FROM R 1.5 YARD LINE.</a:t>
            </a:r>
          </a:p>
          <a:p>
            <a:r>
              <a:rPr lang="en-US" sz="3600" b="1" i="1" u="sng" dirty="0" smtClean="0">
                <a:ea typeface="Calibri" panose="020F0502020204030204" pitchFamily="34" charset="0"/>
              </a:rPr>
              <a:t>- ACCEPT </a:t>
            </a:r>
            <a:r>
              <a:rPr lang="en-US" sz="3600" b="1" i="1" u="sng" dirty="0">
                <a:ea typeface="Calibri" panose="020F0502020204030204" pitchFamily="34" charset="0"/>
              </a:rPr>
              <a:t>RESULT OF PLAY (SUCCESSFUL TRY) AND PENALIZE FROM SUCCEEDING SPOT.) R MUST CAREFULLY EXPLAIN!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517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924431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ARTICLE 9 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-- DON’T ASK WHICH TEAM TO K.O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257" y="1934637"/>
            <a:ext cx="10896599" cy="256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FIELD GOAL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PLACE OR DROP KICK FROM SCRIMMAGE, OR FREE KICK FOLLOWING A FAIR CATCH OR AWARDED F/C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TRY &amp; FIELD GOAL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56" y="4500724"/>
            <a:ext cx="10896599" cy="203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 FOUL, PENALTY BY 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	YARDAGE PLUS REPLAY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	OR SUCCEEDING SPOT (OVERTIME ISSUE)</a:t>
            </a:r>
          </a:p>
        </p:txBody>
      </p:sp>
    </p:spTree>
    <p:extLst>
      <p:ext uri="{BB962C8B-B14F-4D97-AF65-F5344CB8AC3E}">
        <p14:creationId xmlns:p14="http://schemas.microsoft.com/office/powerpoint/2010/main" val="27980744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256" y="1360479"/>
            <a:ext cx="10896599" cy="197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FORCE – DEFINE P. 29</a:t>
            </a:r>
            <a:endParaRPr lang="en-US" sz="3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ONLY WITH GOAL LINE AND ONLY ONE DIRECTION FIELD OF PLAY TO EZ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FORCE, SAFETY, TOUCHBACK.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256" y="3907934"/>
            <a:ext cx="10896599" cy="242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PAGE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67: THERE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IS RULEBOOK/EXAM FORCE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&amp; 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THERE IS OFFICIATING GAME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FORCE -- BE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CAREFUL WITH NEW FORCE ON GROUNDED FUMBLE, KICK OR BACKWARD PASS</a:t>
            </a:r>
          </a:p>
        </p:txBody>
      </p:sp>
    </p:spTree>
    <p:extLst>
      <p:ext uri="{BB962C8B-B14F-4D97-AF65-F5344CB8AC3E}">
        <p14:creationId xmlns:p14="http://schemas.microsoft.com/office/powerpoint/2010/main" val="23037302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2859557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PLAY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: K’S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PUNT IS BLOCKED NEAR K’S 5 YARD LINE.  K AND R ARE ATTEMPTING TO RECOVER.  THE BALL GOES INTO K’S ENDZONE WHERE IT IS RECOVERED BY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FORCE, SAFETY, TOUCHBACK.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57" y="3567942"/>
            <a:ext cx="10896599" cy="133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1.	K.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RESULT?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256" y="5046992"/>
            <a:ext cx="10896599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	R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RESULT?</a:t>
            </a:r>
          </a:p>
        </p:txBody>
      </p:sp>
    </p:spTree>
    <p:extLst>
      <p:ext uri="{BB962C8B-B14F-4D97-AF65-F5344CB8AC3E}">
        <p14:creationId xmlns:p14="http://schemas.microsoft.com/office/powerpoint/2010/main" val="42186808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6"/>
            <a:ext cx="10896600" cy="1891994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NOTE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:  MUFFING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OR BATTING OF A PASS, KICK OR FUMBLE IN FLIGHT IS NOT A NEW FORCE!!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FORCE, SAFETY, TOUCHBACK.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57" y="2868087"/>
            <a:ext cx="10896599" cy="187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SAFETY: RUNNER CARRIES BALL ACROSS HIS OWN GOAL LINE AND DEAD THERE IN HIS TEAM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POSSESSION.</a:t>
            </a:r>
            <a:endParaRPr lang="en-US" sz="3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196" y="4760081"/>
            <a:ext cx="10896599" cy="187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MOMENTUM EXCEPTION. WHY?? PREVENT A SAFETY – ANOTHER 30+ YEAR OLD RULE. 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APPLIES: OPPONENT’S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PASS, FUMBLE, KICK.</a:t>
            </a:r>
          </a:p>
        </p:txBody>
      </p:sp>
    </p:spTree>
    <p:extLst>
      <p:ext uri="{BB962C8B-B14F-4D97-AF65-F5344CB8AC3E}">
        <p14:creationId xmlns:p14="http://schemas.microsoft.com/office/powerpoint/2010/main" val="30674976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6"/>
            <a:ext cx="10896600" cy="2388686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TOUCHBACK –  </a:t>
            </a:r>
            <a:r>
              <a:rPr lang="en-US" sz="36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1. ANY 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</a:rPr>
              <a:t>FREE OR SCRIMMAGE KICK WHICH IS NOT A SCORING ATTEMPT BREAKS R’S GOAL LINE.  EVERYONE MUST MEMORIZE THIS!!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FORCE, SAFETY, TOUCHBACK.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57" y="3644265"/>
            <a:ext cx="10896599" cy="246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RECOVERS KICK IN K’S END ZONE AND R FORCED IT ACROSS GOAL LINE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 BE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CAREFUL!!  (I WANT TO SEE B POSSESS THE KICK, AND THEN FORCE INTO K’S END ZONE)</a:t>
            </a:r>
          </a:p>
        </p:txBody>
      </p:sp>
    </p:spTree>
    <p:extLst>
      <p:ext uri="{BB962C8B-B14F-4D97-AF65-F5344CB8AC3E}">
        <p14:creationId xmlns:p14="http://schemas.microsoft.com/office/powerpoint/2010/main" val="1358464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6"/>
            <a:ext cx="10896600" cy="1402896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3. FWD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</a:rPr>
              <a:t>PASS INTERCEPTED IN B’S EZ AND BECOMES DEAD THERE IN B POSSESSION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FORCE, SAFETY, TOUCHBACK.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58" y="2623538"/>
            <a:ext cx="10896599" cy="3780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 A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FUMBLE IS THE FORCE, OR A MUFF OR BAT OF A BACKWARD PASS OR A FUMBLE AFTER EITHER HAS TOUCHED THE GROUND IS THE NEW FORCE, WHICH SENDS THE BALL TO OR ACROSS THE OPPONENT’S 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GL &amp;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PROVIDED SUCH OPPONENT IS IN TEAM POSSESSION OR THE BALL IS 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OOB WHEN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IT BECOMES DEAD ON OR BEHIND ITS 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GL.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035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6"/>
            <a:ext cx="10896600" cy="2922086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PLAY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:  A1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IS RUNNING TO B’S GOAL LINE AND STRETCHES THE BALL OUT TO PENETRATE THE GOAL LINE.  A1 FUMBLES SHORT OF THE GOAL LINE.  THE BALL IS RECOVERED BY B IN B’S END ZONE.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FORCE, SAFETY, TOUCHBACK.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57" y="4308971"/>
            <a:ext cx="10896599" cy="133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RESULT?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TOUCHBACK.  HOPEWELL PLAY</a:t>
            </a:r>
          </a:p>
        </p:txBody>
      </p:sp>
    </p:spTree>
    <p:extLst>
      <p:ext uri="{BB962C8B-B14F-4D97-AF65-F5344CB8AC3E}">
        <p14:creationId xmlns:p14="http://schemas.microsoft.com/office/powerpoint/2010/main" val="39899598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1456059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READ CASE BOOK 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PLAY 8.5.3A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PAGE 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73 -- PLEASE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DO NOT MAKE THIS CALL.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FORCE, SAFETY, TOUCHBACK.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42257" y="2509885"/>
            <a:ext cx="10896600" cy="24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PLAY</a:t>
            </a:r>
            <a:r>
              <a:rPr lang="en-US" sz="3600" b="1" i="1" u="sng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: K </a:t>
            </a: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1 KICKS OFF.  THE KICK IS GROUNDED AND R1 INTENTIONALLY KICKS IT THROUGH THE ENDZONE TO PREVENT K FROM RECOVERING.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2257" y="4944139"/>
            <a:ext cx="10896600" cy="14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RESULT</a:t>
            </a:r>
            <a:r>
              <a:rPr lang="en-US" sz="3600" b="1" i="1" u="sng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? FORCE </a:t>
            </a: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IS NOT A CONSIDERATION ON A KICK GOING INTO R’S EZ.</a:t>
            </a:r>
          </a:p>
        </p:txBody>
      </p:sp>
    </p:spTree>
    <p:extLst>
      <p:ext uri="{BB962C8B-B14F-4D97-AF65-F5344CB8AC3E}">
        <p14:creationId xmlns:p14="http://schemas.microsoft.com/office/powerpoint/2010/main" val="33347039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1456059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ILLEGAL KICK. 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RESULT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OF PLAY: TB (KICK INTO R’S EZ)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FORCE, SAFETY, TOUCHBACK.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42257" y="2714087"/>
            <a:ext cx="10896600" cy="137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ENFORCEMENT</a:t>
            </a: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:  LOOSE BALL PLAY, PREVIOUS SPOT ENFORCEMENT</a:t>
            </a:r>
            <a:r>
              <a:rPr lang="en-US" sz="3600" b="1" i="1" u="sng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3600" b="1" i="1" u="sng" kern="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42257" y="4393113"/>
            <a:ext cx="10896600" cy="10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CASE BOOK PLAY 8.5.3B</a:t>
            </a:r>
          </a:p>
        </p:txBody>
      </p:sp>
    </p:spTree>
    <p:extLst>
      <p:ext uri="{BB962C8B-B14F-4D97-AF65-F5344CB8AC3E}">
        <p14:creationId xmlns:p14="http://schemas.microsoft.com/office/powerpoint/2010/main" val="15212728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69;p26">
            <a:extLst>
              <a:ext uri="{FF2B5EF4-FFF2-40B4-BE49-F238E27FC236}">
                <a16:creationId xmlns:a16="http://schemas.microsoft.com/office/drawing/2014/main" id="{18E2FBF2-E0A1-C845-8F7E-9DA3E18DDD2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50800"/>
            <a:ext cx="10515600" cy="769938"/>
          </a:xfrm>
        </p:spPr>
        <p:txBody>
          <a:bodyPr lIns="0" tIns="322800" rIns="0" bIns="0"/>
          <a:lstStyle/>
          <a:p>
            <a:pPr marL="1582738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4000"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ROLL CALL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076325"/>
            <a:ext cx="9067800" cy="56292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PUTTING THE BALL IN PLAY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27466"/>
            <a:ext cx="10896599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FREE KICK; START EACH HALF; AFTER A TRY OR FIELD GOAL; AFTER A SAFETY </a:t>
            </a:r>
            <a:endParaRPr lang="en-US" sz="3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3861814"/>
            <a:ext cx="10896599" cy="242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WHEN A FREE KICK IS CHOSEN FOLLOWING AFFAIR CATCH, AN AWARDED FAIR CATCH, THE REPLAY OF A DOWN WHICH FOLLOWS FAIR CATCH OR AWARDED F/C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8" y="2886470"/>
            <a:ext cx="10896599" cy="64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WHEN A FREE KICK DOWN IS REPLAYED</a:t>
            </a:r>
          </a:p>
        </p:txBody>
      </p:sp>
    </p:spTree>
    <p:extLst>
      <p:ext uri="{BB962C8B-B14F-4D97-AF65-F5344CB8AC3E}">
        <p14:creationId xmlns:p14="http://schemas.microsoft.com/office/powerpoint/2010/main" val="10767418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PUTTING THE BALL IN PLAY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27466"/>
            <a:ext cx="10896599" cy="197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SNAP ALL THE OTHER TIME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BALL REMAINS DEAD AND A DOWN IS NOT BEGUN IF DEAD BALL FOUL!!</a:t>
            </a:r>
          </a:p>
        </p:txBody>
      </p:sp>
    </p:spTree>
    <p:extLst>
      <p:ext uri="{BB962C8B-B14F-4D97-AF65-F5344CB8AC3E}">
        <p14:creationId xmlns:p14="http://schemas.microsoft.com/office/powerpoint/2010/main" val="14062000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DEAD BALL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677294"/>
            <a:ext cx="10896599" cy="391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WHEN A RUNNER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GOES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OOB.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HELD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SO THAT FORWARD PROGRESS IS STOPPED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ANY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PART OF BODY OTHER THAN HAND OR FOOT TOUCHES 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1138286"/>
            <a:ext cx="10896599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DEAD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BALL -- WHEN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??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Page 47 Section 2</a:t>
            </a:r>
          </a:p>
        </p:txBody>
      </p:sp>
    </p:spTree>
    <p:extLst>
      <p:ext uri="{BB962C8B-B14F-4D97-AF65-F5344CB8AC3E}">
        <p14:creationId xmlns:p14="http://schemas.microsoft.com/office/powerpoint/2010/main" val="37379030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TRY FOR POINT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27466"/>
            <a:ext cx="10896599" cy="321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EXCEPTION: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ADDRESS HOLDER AND NOTE FOR KNEE LEAVING GROUND ON MUFF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DIFFERENT THAN ERRANT SNAP.  PAGE 48.  REFEREES MUST KNOW THIS COLD!</a:t>
            </a:r>
          </a:p>
        </p:txBody>
      </p:sp>
    </p:spTree>
    <p:extLst>
      <p:ext uri="{BB962C8B-B14F-4D97-AF65-F5344CB8AC3E}">
        <p14:creationId xmlns:p14="http://schemas.microsoft.com/office/powerpoint/2010/main" val="38948132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1942372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PLAY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: TRY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FOR 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POINT -- SNAP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IS HIGH, HOLDER RISES AND CATCHES AND GOES BACK TO KNEE.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TRY FOR POINT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2257" y="3322168"/>
            <a:ext cx="10896600" cy="14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RESULT? BALL REMAINS LIVE- SEE PAGE 48.</a:t>
            </a:r>
          </a:p>
        </p:txBody>
      </p:sp>
    </p:spTree>
    <p:extLst>
      <p:ext uri="{BB962C8B-B14F-4D97-AF65-F5344CB8AC3E}">
        <p14:creationId xmlns:p14="http://schemas.microsoft.com/office/powerpoint/2010/main" val="39820422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1942372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PLAY: SNAP IS LOW AND BOUNCES TOWARD HOLDER.  HOLDER RISES AND GRABS SNAP AND GOES BACK TO KNEE.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/>
              <a:t>TRY FOR POINT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2257" y="3322168"/>
            <a:ext cx="10896600" cy="14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RESULT? BALL REMAINS </a:t>
            </a:r>
            <a:r>
              <a:rPr lang="en-US" sz="3600" b="1" i="1" u="sng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LIVE</a:t>
            </a:r>
            <a:endParaRPr lang="en-US" sz="3600" b="1" i="1" u="sng" kern="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759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1354544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IW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PAGE 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48-49 -- ACCEPTED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FOUL TRUMPS IAW!!!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IW &amp; LIVE BALL OOB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55172" y="2492829"/>
            <a:ext cx="10896600" cy="14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SECTION 3 </a:t>
            </a:r>
            <a:r>
              <a:rPr lang="en-US" sz="3600" b="1" i="1" u="sng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SPOTS -- KICKOFF </a:t>
            </a: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OOB, R TAKES BALL ON 35 UMPIRES WHERE DO YOU SPOT IT</a:t>
            </a:r>
            <a:r>
              <a:rPr lang="en-US" sz="3600" b="1" i="1" u="sng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??</a:t>
            </a:r>
            <a:endParaRPr lang="en-US" sz="3600" b="1" i="1" u="sng" kern="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57200" y="4458428"/>
            <a:ext cx="10896600" cy="13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IN BOUNDS SPOT (=HASH MARK)</a:t>
            </a:r>
            <a:endParaRPr lang="en-US" sz="3600" b="1" i="1" u="sng" kern="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926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1354544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IF RUNNER GOES 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OOB -- SPOT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IS POINT WHERE BALL CROSSES S/L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LIVE BALL OOB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55172" y="2492829"/>
            <a:ext cx="10896600" cy="136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GOAL LINE EXTENDED (DIFFERENT THAN NCAA)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68087" y="3853541"/>
            <a:ext cx="10896600" cy="287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None/>
              <a:defRPr/>
            </a:pPr>
            <a:r>
              <a:rPr lang="en-US" sz="3600" b="1" i="1" u="sng" kern="0" dirty="0">
                <a:latin typeface="Arial" panose="020B0604020202020204" pitchFamily="34" charset="0"/>
                <a:ea typeface="Calibri" panose="020F0502020204030204" pitchFamily="34" charset="0"/>
              </a:rPr>
              <a:t>RULE 2 (PAGE 33 ARTICLE 3) RUNNER TOUCHING GROUND IN BOUNDS GETS G/L EXTENDED.  DIVING DOES NOT, BUT SEE CB, PAGE 69 DIVES INTO PYLON, BALL HITS PYLON. TD. 8.2.1</a:t>
            </a:r>
            <a:endParaRPr lang="en-US" sz="3600" b="1" i="1" u="sng" kern="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836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462;p65">
            <a:extLst>
              <a:ext uri="{FF2B5EF4-FFF2-40B4-BE49-F238E27FC236}">
                <a16:creationId xmlns:a16="http://schemas.microsoft.com/office/drawing/2014/main" id="{A1E32E20-E72B-A240-801D-0E59750A603F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430338" y="0"/>
            <a:ext cx="9144000" cy="812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ts val="4000"/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Next Meeting(s)</a:t>
            </a:r>
          </a:p>
        </p:txBody>
      </p:sp>
      <p:sp>
        <p:nvSpPr>
          <p:cNvPr id="463" name="Google Shape;463;p65">
            <a:extLst>
              <a:ext uri="{FF2B5EF4-FFF2-40B4-BE49-F238E27FC236}">
                <a16:creationId xmlns:a16="http://schemas.microsoft.com/office/drawing/2014/main" id="{0DE5955C-6083-E94E-87BD-FF63C10774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638" y="1077913"/>
            <a:ext cx="11896725" cy="4702175"/>
          </a:xfrm>
        </p:spPr>
        <p:txBody>
          <a:bodyPr/>
          <a:lstStyle/>
          <a:p>
            <a:pPr marL="571500" indent="-5715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Arial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</a:rPr>
              <a:t>Tuesday, </a:t>
            </a:r>
            <a:r>
              <a:rPr lang="en-US" sz="3600" b="1" dirty="0" smtClean="0">
                <a:solidFill>
                  <a:schemeClr val="tx1"/>
                </a:solidFill>
              </a:rPr>
              <a:t>Aug </a:t>
            </a:r>
            <a:r>
              <a:rPr lang="en-US" sz="3600" b="1" dirty="0" smtClean="0">
                <a:solidFill>
                  <a:schemeClr val="tx1"/>
                </a:solidFill>
              </a:rPr>
              <a:t>17th </a:t>
            </a:r>
            <a:r>
              <a:rPr lang="en-US" sz="3600" b="1" dirty="0" smtClean="0">
                <a:solidFill>
                  <a:schemeClr val="tx1"/>
                </a:solidFill>
              </a:rPr>
              <a:t>@ </a:t>
            </a:r>
            <a:r>
              <a:rPr lang="en-US" sz="3600" b="1" dirty="0">
                <a:solidFill>
                  <a:schemeClr val="tx1"/>
                </a:solidFill>
              </a:rPr>
              <a:t>7PM (Liberty Baptist)</a:t>
            </a:r>
          </a:p>
          <a:p>
            <a:pPr marL="342900" indent="-3429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914400" lvl="1" indent="-4572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Rule </a:t>
            </a:r>
            <a:r>
              <a:rPr lang="en-US" sz="3200" b="1" dirty="0" smtClean="0">
                <a:solidFill>
                  <a:schemeClr val="tx1"/>
                </a:solidFill>
              </a:rPr>
              <a:t>9 </a:t>
            </a:r>
            <a:r>
              <a:rPr lang="en-US" sz="3200" b="1" dirty="0" smtClean="0">
                <a:solidFill>
                  <a:schemeClr val="tx1"/>
                </a:solidFill>
              </a:rPr>
              <a:t>–  </a:t>
            </a:r>
            <a:r>
              <a:rPr lang="en-US" sz="3200" b="1" dirty="0" smtClean="0">
                <a:solidFill>
                  <a:schemeClr val="tx1"/>
                </a:solidFill>
              </a:rPr>
              <a:t>Conduct of Players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914400" lvl="1" indent="-4572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marL="914400" lvl="1" indent="-4572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Rule </a:t>
            </a:r>
            <a:r>
              <a:rPr lang="en-US" sz="3200" b="1" dirty="0" smtClean="0">
                <a:solidFill>
                  <a:schemeClr val="tx1"/>
                </a:solidFill>
              </a:rPr>
              <a:t>10 </a:t>
            </a:r>
            <a:r>
              <a:rPr lang="en-US" sz="3200" b="1" dirty="0">
                <a:solidFill>
                  <a:schemeClr val="tx1"/>
                </a:solidFill>
              </a:rPr>
              <a:t>–  </a:t>
            </a:r>
            <a:r>
              <a:rPr lang="en-US" sz="3200" b="1" dirty="0" smtClean="0">
                <a:solidFill>
                  <a:schemeClr val="tx1"/>
                </a:solidFill>
              </a:rPr>
              <a:t>Penalty Enforcement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914400" lvl="1" indent="-457200" algn="l" eaLnBrk="1" fontAlgn="auto" hangingPunct="1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ts val="3600"/>
              <a:buFont typeface="Wingdings" pitchFamily="2" charset="2"/>
              <a:buChar char="Ø"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marL="571500" indent="-571500" algn="l" eaLnBrk="1" fontAlgn="auto" hangingPunct="1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ts val="3200"/>
              <a:buFont typeface="Arial"/>
              <a:buChar char="•"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“</a:t>
            </a:r>
            <a:r>
              <a:rPr lang="en-US" sz="3600" b="1" dirty="0">
                <a:solidFill>
                  <a:schemeClr val="tx1"/>
                </a:solidFill>
              </a:rPr>
              <a:t>Football” New Guys (“FNGs”) – Every Tuesday &amp; Thursday, 7PM</a:t>
            </a:r>
            <a:endParaRPr dirty="0">
              <a:solidFill>
                <a:schemeClr val="tx1"/>
              </a:solidFill>
            </a:endParaRPr>
          </a:p>
          <a:p>
            <a:pPr marL="1028700" lvl="1" indent="-571500" algn="l" eaLnBrk="1" fontAlgn="auto" hangingPunct="1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SzPts val="3600"/>
              <a:buFont typeface="Arial"/>
              <a:buChar char="•"/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50EF-FBC7-B245-AA4E-2B3103E2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3"/>
            <a:ext cx="10515600" cy="1023937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President’s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Report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3F978-2B78-BC44-981D-8398D593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74" y="1066800"/>
            <a:ext cx="11647251" cy="3581400"/>
          </a:xfrm>
        </p:spPr>
        <p:txBody>
          <a:bodyPr/>
          <a:lstStyle/>
          <a:p>
            <a:pPr eaLnBrk="1" fontAlgn="auto" hangingPunct="1">
              <a:buClr>
                <a:schemeClr val="tx1"/>
              </a:buClr>
              <a:defRPr/>
            </a:pPr>
            <a:r>
              <a:rPr lang="en-US" sz="4000" b="1" dirty="0" smtClean="0">
                <a:latin typeface="+mn-lt"/>
              </a:rPr>
              <a:t>Arbiter Acceptance/Declination </a:t>
            </a:r>
          </a:p>
          <a:p>
            <a:pPr eaLnBrk="1" fontAlgn="auto" hangingPunct="1">
              <a:buClr>
                <a:schemeClr val="tx1"/>
              </a:buClr>
              <a:defRPr/>
            </a:pPr>
            <a:r>
              <a:rPr lang="en-US" sz="4000" b="1" dirty="0" smtClean="0">
                <a:latin typeface="+mn-lt"/>
              </a:rPr>
              <a:t>Eligibility Questions</a:t>
            </a:r>
          </a:p>
          <a:p>
            <a:pPr eaLnBrk="1" fontAlgn="auto" hangingPunct="1">
              <a:buClr>
                <a:schemeClr val="tx1"/>
              </a:buClr>
              <a:defRPr/>
            </a:pPr>
            <a:r>
              <a:rPr lang="en-US" sz="4000" b="1" dirty="0" smtClean="0">
                <a:latin typeface="+mn-lt"/>
              </a:rPr>
              <a:t>Scrimmage Safety Talk – Rescheduling </a:t>
            </a:r>
          </a:p>
          <a:p>
            <a:pPr eaLnBrk="1" fontAlgn="auto" hangingPunct="1">
              <a:buClr>
                <a:schemeClr val="tx1"/>
              </a:buClr>
              <a:defRPr/>
            </a:pPr>
            <a:r>
              <a:rPr lang="en-US" sz="4000" b="1" dirty="0" smtClean="0">
                <a:latin typeface="+mn-lt"/>
              </a:rPr>
              <a:t>Band Play </a:t>
            </a:r>
            <a:endParaRPr lang="en-US" sz="4000" b="1" dirty="0" smtClean="0">
              <a:latin typeface="+mn-lt"/>
            </a:endParaRPr>
          </a:p>
          <a:p>
            <a:pPr marL="533400" lvl="1" indent="0" eaLnBrk="1" fontAlgn="auto" hangingPunct="1">
              <a:buClr>
                <a:schemeClr val="tx1"/>
              </a:buClr>
              <a:buNone/>
              <a:defRPr/>
            </a:pP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5244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B39A-047D-9941-B684-FDEB5A70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968375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RECRUITMENT </a:t>
            </a:r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ED72E81E-BAA1-6943-9546-2E6584C1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48" y="772999"/>
            <a:ext cx="4681611" cy="6058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AA011-4548-A44C-84C6-6FF1C65A77E3}"/>
              </a:ext>
            </a:extLst>
          </p:cNvPr>
          <p:cNvSpPr txBox="1"/>
          <p:nvPr/>
        </p:nvSpPr>
        <p:spPr>
          <a:xfrm>
            <a:off x="8372014" y="868279"/>
            <a:ext cx="3819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4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BUSINESS</a:t>
            </a:r>
            <a:endParaRPr lang="en-US" sz="4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CARDS</a:t>
            </a:r>
            <a:endParaRPr lang="en-US" sz="4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7B53B-3D8C-8B4C-8DC7-FD7D8A4F7E79}"/>
              </a:ext>
            </a:extLst>
          </p:cNvPr>
          <p:cNvSpPr txBox="1"/>
          <p:nvPr/>
        </p:nvSpPr>
        <p:spPr>
          <a:xfrm>
            <a:off x="584463" y="2671664"/>
            <a:ext cx="261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ACBA8-E8EE-514A-B97D-30F1E0CA69DE}"/>
              </a:ext>
            </a:extLst>
          </p:cNvPr>
          <p:cNvSpPr txBox="1"/>
          <p:nvPr/>
        </p:nvSpPr>
        <p:spPr>
          <a:xfrm>
            <a:off x="461525" y="4941107"/>
            <a:ext cx="3627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ON-GOING EFFORT BY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67D72-AB83-3940-B18A-35EE1A0E2D0D}"/>
              </a:ext>
            </a:extLst>
          </p:cNvPr>
          <p:cNvSpPr txBox="1"/>
          <p:nvPr/>
        </p:nvSpPr>
        <p:spPr>
          <a:xfrm>
            <a:off x="8599251" y="5020560"/>
            <a:ext cx="3440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635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&amp; 2022 FALL SEASONS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EE88B-70E4-BF42-842D-1821E32CD5C0}"/>
              </a:ext>
            </a:extLst>
          </p:cNvPr>
          <p:cNvSpPr txBox="1"/>
          <p:nvPr/>
        </p:nvSpPr>
        <p:spPr>
          <a:xfrm>
            <a:off x="8889477" y="2751606"/>
            <a:ext cx="2733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440512-7B5E-7A4B-B7D8-AC5CBD2479BE}"/>
              </a:ext>
            </a:extLst>
          </p:cNvPr>
          <p:cNvSpPr txBox="1"/>
          <p:nvPr/>
        </p:nvSpPr>
        <p:spPr>
          <a:xfrm>
            <a:off x="177144" y="866382"/>
            <a:ext cx="3819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buClr>
                <a:schemeClr val="tx1"/>
              </a:buClr>
            </a:pPr>
            <a:r>
              <a:rPr lang="en-US" sz="44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</a:t>
            </a:r>
            <a:r>
              <a:rPr lang="en-US" sz="4000" b="1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FLYER</a:t>
            </a:r>
          </a:p>
          <a:p>
            <a:pPr marL="50800">
              <a:buClr>
                <a:schemeClr val="tx1"/>
              </a:buClr>
            </a:pPr>
            <a:r>
              <a:rPr lang="en-US" sz="4000" b="1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   DISTRO</a:t>
            </a:r>
            <a:endParaRPr lang="en-US" sz="40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8CCCD111-D5BA-2941-9CB0-66F4C631969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149225"/>
            <a:ext cx="10515600" cy="86995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 b="1" i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R E M I N D E R 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EF3F3-114F-A543-B973-1ADF0CCEA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858416"/>
            <a:ext cx="11961812" cy="5999583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is-I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>
              <a:buClr>
                <a:schemeClr val="tx1"/>
              </a:buClr>
              <a:defRPr/>
            </a:pPr>
            <a:r>
              <a:rPr lang="is-I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on-line at </a:t>
            </a:r>
            <a:r>
              <a:rPr lang="is-I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https://www.whistle.vhsl.org</a:t>
            </a:r>
            <a:r>
              <a:rPr lang="is-I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open 7/6 – 8/23</a:t>
            </a:r>
          </a:p>
          <a:p>
            <a:pPr>
              <a:buClr>
                <a:schemeClr val="tx1"/>
              </a:buClr>
              <a:defRPr/>
            </a:pPr>
            <a:r>
              <a:rPr lang="is-I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 the V.H.S.L. OFFICIALS CLINIC via Whistle &amp; Zoom, 7/6 – </a:t>
            </a:r>
            <a:r>
              <a:rPr lang="is-IS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8/23 – Register and view Zoom Recording</a:t>
            </a:r>
            <a:endParaRPr lang="is-IS" sz="3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is-I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2021 N.F.H.S. Pt.1 EXAM!  7/14 – 8/23</a:t>
            </a:r>
          </a:p>
          <a:p>
            <a:pPr lvl="1">
              <a:buClr>
                <a:schemeClr val="tx1"/>
              </a:buClr>
              <a:defRPr/>
            </a:pPr>
            <a:r>
              <a:rPr lang="is-I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 Score Minimum of 75%</a:t>
            </a:r>
          </a:p>
          <a:p>
            <a:pPr lvl="1">
              <a:buClr>
                <a:schemeClr val="tx1"/>
              </a:buClr>
              <a:defRPr/>
            </a:pPr>
            <a:r>
              <a:rPr lang="is-I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Score 85% or Higher for V.H.S.L. Post Season</a:t>
            </a:r>
          </a:p>
          <a:p>
            <a:pPr lvl="1">
              <a:buClr>
                <a:schemeClr val="tx1"/>
              </a:buClr>
              <a:defRPr/>
            </a:pPr>
            <a:r>
              <a:rPr lang="is-I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 fee if you complete Clinic or Test late</a:t>
            </a:r>
          </a:p>
          <a:p>
            <a:pPr>
              <a:buClr>
                <a:schemeClr val="tx1"/>
              </a:buClr>
              <a:defRPr/>
            </a:pPr>
            <a:r>
              <a:rPr lang="is-I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NFHS Implicit Bias Course – </a:t>
            </a:r>
            <a:r>
              <a:rPr lang="is-I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is-IS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CALL EQUIPMENT REP – </a:t>
            </a:r>
            <a:r>
              <a:rPr lang="is-IS" sz="32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Aug @ </a:t>
            </a:r>
            <a:r>
              <a:rPr lang="is-IS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PM</a:t>
            </a:r>
          </a:p>
          <a:p>
            <a:pPr marL="457200" lvl="1" indent="0">
              <a:buClr>
                <a:schemeClr val="tx1"/>
              </a:buClr>
              <a:buFont typeface="Arial"/>
              <a:buNone/>
              <a:defRPr/>
            </a:pPr>
            <a:endParaRPr lang="is-IS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Font typeface="Arial"/>
              <a:buNone/>
              <a:defRPr/>
            </a:pPr>
            <a:r>
              <a:rPr lang="is-IS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ASSIGNMENTS WITHOUT COMPLETING ALL THE ABOVE!!</a:t>
            </a:r>
            <a:endParaRPr lang="en-US" sz="28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8CCCD111-D5BA-2941-9CB0-66F4C631969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149225"/>
            <a:ext cx="10515600" cy="86995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IMPLICIT BIAS </a:t>
            </a:r>
            <a:r>
              <a:rPr lang="en-US" altLang="en-US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COURSE &amp; VHSL REGISTRATION  </a:t>
            </a:r>
            <a:endParaRPr lang="en-US" altLang="en-US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EF3F3-114F-A543-B973-1ADF0CCEA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2142931"/>
            <a:ext cx="11961812" cy="3310812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Go to nfhslearn.org and search for the Implicit Bias Course.  </a:t>
            </a:r>
            <a:endParaRPr lang="en-US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finished send the 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Jimmy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via email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1"/>
              </a:buClr>
              <a:defRPr/>
            </a:pP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register if not already accomplished </a:t>
            </a:r>
            <a:endParaRPr lang="en-US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>
              <a:buClr>
                <a:schemeClr val="tx1"/>
              </a:buClr>
              <a:buNone/>
              <a:defRPr/>
            </a:pPr>
            <a:endParaRPr lang="en-US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654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1463401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dirty="0">
                <a:latin typeface="+mj-lt"/>
              </a:rPr>
              <a:t>WE HAVE COVERED A LOT OF THESE RULES IN PLAY SITUATIONS</a:t>
            </a:r>
            <a:r>
              <a:rPr lang="en-US" sz="3600" b="1" dirty="0" smtClean="0"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258" y="2686542"/>
            <a:ext cx="10896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/>
              <a:t>TOUCHDOWN</a:t>
            </a:r>
          </a:p>
          <a:p>
            <a:r>
              <a:rPr lang="en-US" sz="3600" b="1" i="1" u="sng" dirty="0"/>
              <a:t>POSSESION OF LIVE BALL IN OPPONENT’S END ZONE ( EARLIER DISCUSSION REGARDING G/L EXTENDED-ONLY IF R TOUCHING IB)</a:t>
            </a:r>
            <a:endParaRPr lang="en-US" sz="3600" b="1" i="1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257" y="337226"/>
            <a:ext cx="10711543" cy="716203"/>
          </a:xfrm>
        </p:spPr>
        <p:txBody>
          <a:bodyPr/>
          <a:lstStyle/>
          <a:p>
            <a:pPr algn="ctr"/>
            <a:r>
              <a:rPr lang="en-US" b="1" dirty="0" smtClean="0"/>
              <a:t>SCORING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681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919158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CARRY OVER FOULS ON SCORING PLAYS: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257" y="1937330"/>
            <a:ext cx="10896599" cy="182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FOUL ON SCORING PLAY RULE CHANGED YEARS AGO BECAUSE OF CHEAP FOULS ON SCORING PLAYS </a:t>
            </a:r>
            <a:endParaRPr lang="en-US" sz="3600" b="1" i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197" y="3764946"/>
            <a:ext cx="10896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ea typeface="Calibri" panose="020F0502020204030204" pitchFamily="34" charset="0"/>
              </a:rPr>
              <a:t>TRY OR SUBSEQUENT KICKOFF (NOTE THIS LANGUAGE.  THERE IS DIFFERENT LANGUAGE FOR TRIES AND FIELD GOALS FOR POSSIBLILTY OF OVERTIME-ONLY SUCCEEDING SPOT CARRY OVER</a:t>
            </a:r>
            <a:endParaRPr lang="en-U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464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57" y="1138285"/>
            <a:ext cx="10896600" cy="919158"/>
          </a:xfrm>
        </p:spPr>
        <p:txBody>
          <a:bodyPr/>
          <a:lstStyle/>
          <a:p>
            <a:pPr marL="50800" lvl="0" indent="0">
              <a:buClr>
                <a:srgbClr val="000000"/>
              </a:buClr>
              <a:buNone/>
              <a:defRPr/>
            </a:pP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TRY  --  </a:t>
            </a:r>
            <a:r>
              <a:rPr lang="en-US" sz="3600" b="1" i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3 YARD LINE -- WHEN </a:t>
            </a:r>
            <a:r>
              <a:rPr lang="en-US" sz="3600" b="1" i="1" u="sng" dirty="0">
                <a:latin typeface="Arial" panose="020B0604020202020204" pitchFamily="34" charset="0"/>
                <a:ea typeface="Calibri" panose="020F0502020204030204" pitchFamily="34" charset="0"/>
              </a:rPr>
              <a:t>DOES IT END: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257" y="1937330"/>
            <a:ext cx="10896599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POSSESSION,  APPARENT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KICK TRY WILL NOT </a:t>
            </a:r>
            <a:r>
              <a:rPr lang="en-US" sz="3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SCORE,  SUCCESSFUL,  DEAD </a:t>
            </a:r>
            <a:r>
              <a:rPr lang="en-US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BALL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197" y="3382174"/>
            <a:ext cx="1089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ea typeface="Calibri" panose="020F0502020204030204" pitchFamily="34" charset="0"/>
              </a:rPr>
              <a:t>ONLY A MAY SCORE ON A TRY</a:t>
            </a:r>
            <a:endParaRPr lang="en-U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160"/>
          </a:xfrm>
        </p:spPr>
        <p:txBody>
          <a:bodyPr/>
          <a:lstStyle/>
          <a:p>
            <a:pPr algn="ctr"/>
            <a:r>
              <a:rPr lang="en-US" b="1" dirty="0" smtClean="0"/>
              <a:t>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217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16702</TotalTime>
  <Words>1252</Words>
  <Application>Microsoft Office PowerPoint</Application>
  <PresentationFormat>Widescreen</PresentationFormat>
  <Paragraphs>135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Comic Sans MS</vt:lpstr>
      <vt:lpstr>Arial</vt:lpstr>
      <vt:lpstr>Calibri</vt:lpstr>
      <vt:lpstr>Wingdings</vt:lpstr>
      <vt:lpstr>Office Theme</vt:lpstr>
      <vt:lpstr>PFOA TRAINING SESSION #5 Ball In Play &amp; Scoring  Rules 4  &amp; 8 </vt:lpstr>
      <vt:lpstr>ROLL CALL </vt:lpstr>
      <vt:lpstr>President’s Report</vt:lpstr>
      <vt:lpstr>RECRUITMENT </vt:lpstr>
      <vt:lpstr>R E M I N D E R S</vt:lpstr>
      <vt:lpstr>IMPLICIT BIAS COURSE &amp; VHSL REGISTRATION  </vt:lpstr>
      <vt:lpstr>SCORING </vt:lpstr>
      <vt:lpstr>SCORING</vt:lpstr>
      <vt:lpstr>TRY</vt:lpstr>
      <vt:lpstr>TRY</vt:lpstr>
      <vt:lpstr>TRY &amp; FIELD GOAL</vt:lpstr>
      <vt:lpstr>FORCE, SAFETY, TOUCHBACK.</vt:lpstr>
      <vt:lpstr>FORCE, SAFETY, TOUCHBACK.</vt:lpstr>
      <vt:lpstr>FORCE, SAFETY, TOUCHBACK.</vt:lpstr>
      <vt:lpstr>FORCE, SAFETY, TOUCHBACK.</vt:lpstr>
      <vt:lpstr>FORCE, SAFETY, TOUCHBACK.</vt:lpstr>
      <vt:lpstr>FORCE, SAFETY, TOUCHBACK.</vt:lpstr>
      <vt:lpstr>FORCE, SAFETY, TOUCHBACK.</vt:lpstr>
      <vt:lpstr>FORCE, SAFETY, TOUCHBACK.</vt:lpstr>
      <vt:lpstr>PUTTING THE BALL IN PLAY</vt:lpstr>
      <vt:lpstr>PUTTING THE BALL IN PLAY</vt:lpstr>
      <vt:lpstr>DEAD BALL</vt:lpstr>
      <vt:lpstr>TRY FOR POINT</vt:lpstr>
      <vt:lpstr>TRY FOR POINT</vt:lpstr>
      <vt:lpstr>TRY FOR POINT</vt:lpstr>
      <vt:lpstr>IW &amp; LIVE BALL OOB</vt:lpstr>
      <vt:lpstr>LIVE BALL OOB</vt:lpstr>
      <vt:lpstr>Next Meeting(s)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PFOA MEMBERSHIP MEETING</dc:title>
  <dc:subject/>
  <dc:creator>Owner</dc:creator>
  <cp:keywords/>
  <dc:description/>
  <cp:lastModifiedBy>GEER, DAVID B GS-14 USAF ACC ACC A1/A1MP</cp:lastModifiedBy>
  <cp:revision>200</cp:revision>
  <cp:lastPrinted>2021-08-03T21:19:26Z</cp:lastPrinted>
  <dcterms:modified xsi:type="dcterms:W3CDTF">2021-08-10T15:47:45Z</dcterms:modified>
  <cp:category/>
</cp:coreProperties>
</file>